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67" r:id="rId2"/>
    <p:sldId id="299" r:id="rId3"/>
    <p:sldId id="292" r:id="rId4"/>
    <p:sldId id="291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8" r:id="rId18"/>
    <p:sldId id="270" r:id="rId19"/>
    <p:sldId id="271" r:id="rId20"/>
    <p:sldId id="272" r:id="rId21"/>
    <p:sldId id="273" r:id="rId22"/>
    <p:sldId id="293" r:id="rId23"/>
    <p:sldId id="297" r:id="rId24"/>
    <p:sldId id="29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63E4"/>
    <a:srgbClr val="240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FAFC7-D7CD-499C-B404-2D04A638B548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A1A15-257E-4184-BA69-9FFD2DFD71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1B04E-C18D-413E-8CA7-B766F2C7792A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54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42669-CE0B-426B-BF1E-9C6E5E590BCE}" type="slidenum">
              <a:rPr lang="en-US"/>
              <a:pPr/>
              <a:t>15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74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50023-2E72-403E-A8AF-2023793CC671}" type="slidenum">
              <a:rPr lang="en-US"/>
              <a:pPr/>
              <a:t>16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94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1701A-C90A-4BE2-808C-D4471F2BA593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0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8E51F-240E-48DC-8581-AB062601B865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82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E66F9-2FC7-445B-B8FF-84082627A81B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32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72034-1B4C-47F0-A0AB-42A178B99879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59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727F3-5600-4E2F-B715-B9550F0FF5CB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18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A0D00-C476-4390-BF21-6AA55B8E5D88}" type="slidenum">
              <a:rPr lang="en-US"/>
              <a:pPr/>
              <a:t>11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2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AAD26-E8C6-49A4-843F-28A9D3A1BCFB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97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56FF6-4CA5-4F03-835A-94DCB69B5876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5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463D99-8E4C-43F0-B0A0-0BCC2716B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A084596-F104-4535-B57A-E46C8B5C76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I5-FVvhJSY" TargetMode="External"/><Relationship Id="rId2" Type="http://schemas.openxmlformats.org/officeDocument/2006/relationships/hyperlink" Target="https://www.youtube.com/watch?v=NrQUDfdoOL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UNEHhUC4UJc" TargetMode="External"/><Relationship Id="rId4" Type="http://schemas.openxmlformats.org/officeDocument/2006/relationships/hyperlink" Target="https://www.youtube.com/watch?v=2VWhq5Cae0U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SrfD4HEQXw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Rhetorical Strategies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leave your Roots 3 list </a:t>
            </a:r>
            <a:r>
              <a:rPr lang="en-US" dirty="0" smtClean="0"/>
              <a:t> and your Two column notes on the metal bookcase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pathos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769938"/>
            <a:ext cx="7772400" cy="51641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Ethos</a:t>
            </a:r>
            <a:endParaRPr lang="en-US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Appeal of one’s character</a:t>
            </a:r>
          </a:p>
          <a:p>
            <a:pPr lvl="1"/>
            <a:r>
              <a:rPr lang="en-US" sz="3600" dirty="0"/>
              <a:t>Good and moral person</a:t>
            </a:r>
          </a:p>
          <a:p>
            <a:pPr lvl="1"/>
            <a:r>
              <a:rPr lang="en-US" sz="3600" dirty="0"/>
              <a:t>Knowledgeable on subject</a:t>
            </a:r>
          </a:p>
          <a:p>
            <a:pPr lvl="1"/>
            <a:r>
              <a:rPr lang="en-US" sz="3600" dirty="0"/>
              <a:t>Respectable</a:t>
            </a:r>
          </a:p>
          <a:p>
            <a:pPr lvl="1"/>
            <a:r>
              <a:rPr lang="en-US" sz="3600" dirty="0"/>
              <a:t>Audience persuaded because they trust speaker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Get_a_Mac_ad_characters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36688" y="609600"/>
            <a:ext cx="6269037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ethos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41575" y="609600"/>
            <a:ext cx="4259263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Which one?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 the following ads, you choose which appeal is used:</a:t>
            </a:r>
          </a:p>
          <a:p>
            <a:pPr lvl="1"/>
            <a:r>
              <a:rPr lang="en-US" sz="3600" dirty="0"/>
              <a:t>Ethos</a:t>
            </a:r>
          </a:p>
          <a:p>
            <a:pPr lvl="1"/>
            <a:r>
              <a:rPr lang="en-US" sz="3600" dirty="0"/>
              <a:t>Pathos </a:t>
            </a:r>
          </a:p>
          <a:p>
            <a:pPr lvl="1"/>
            <a:r>
              <a:rPr lang="en-US" sz="3600" dirty="0"/>
              <a:t>or Logos?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logos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62200" y="228600"/>
            <a:ext cx="4659313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superbowl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152400"/>
            <a:ext cx="4630738" cy="655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Which appeal(s) do you see or hear? </a:t>
            </a:r>
            <a:br>
              <a:rPr lang="en-US" sz="2400" dirty="0" smtClean="0"/>
            </a:br>
            <a:r>
              <a:rPr lang="en-US" sz="2400" dirty="0" smtClean="0"/>
              <a:t>After viewing each ad, share your thoughts with a partner.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Lowes</a:t>
            </a:r>
            <a:r>
              <a:rPr lang="en-US" dirty="0" smtClean="0"/>
              <a:t>  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r>
              <a:rPr lang="en-US" u="sng" dirty="0" smtClean="0">
                <a:hlinkClick r:id="rId3"/>
              </a:rPr>
              <a:t>HEB</a:t>
            </a:r>
            <a:r>
              <a:rPr lang="en-US" dirty="0" smtClean="0"/>
              <a:t>   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r>
              <a:rPr lang="es-MX" u="sng" dirty="0" err="1" smtClean="0">
                <a:hlinkClick r:id="rId4"/>
              </a:rPr>
              <a:t>Subaru</a:t>
            </a:r>
            <a:r>
              <a:rPr lang="es-MX" dirty="0" smtClean="0"/>
              <a:t>  </a:t>
            </a:r>
          </a:p>
          <a:p>
            <a:endParaRPr lang="en-US" dirty="0"/>
          </a:p>
          <a:p>
            <a:r>
              <a:rPr lang="en-US" u="sng" dirty="0" smtClean="0">
                <a:hlinkClick r:id="rId5"/>
              </a:rPr>
              <a:t>Buick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1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Rhetorical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Anecdote</a:t>
            </a:r>
          </a:p>
          <a:p>
            <a:r>
              <a:rPr lang="en-US" sz="2800" dirty="0" smtClean="0"/>
              <a:t>Personal stories used to elicit feelings of warmth or sympathy (St. Jude’s Hospital ad where celebrities are sitting with kids with cancer and asking for donations.)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hlinkClick r:id="rId2"/>
              </a:rPr>
              <a:t>St. Jude's</a:t>
            </a: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Antithesis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dirty="0"/>
              <a:t>Direct contrast of two ideas</a:t>
            </a:r>
            <a:r>
              <a:rPr lang="en-US" sz="2800" dirty="0" smtClean="0"/>
              <a:t>; opposition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 dirty="0"/>
              <a:t>Euphemism</a:t>
            </a:r>
          </a:p>
          <a:p>
            <a:r>
              <a:rPr lang="en-US" sz="2400" dirty="0"/>
              <a:t>A more acceptable or pleasant way of saying an often offensive term</a:t>
            </a:r>
          </a:p>
          <a:p>
            <a:r>
              <a:rPr lang="en-US" sz="2400" dirty="0"/>
              <a:t>Example: “He went to his final reward” or “passed away” instead of “he died</a:t>
            </a:r>
            <a:r>
              <a:rPr lang="en-US" sz="2400" dirty="0" smtClean="0"/>
              <a:t>”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Forceful</a:t>
            </a:r>
            <a:r>
              <a:rPr lang="en-US" sz="2400" dirty="0" smtClean="0"/>
              <a:t> </a:t>
            </a:r>
            <a:r>
              <a:rPr lang="en-US" sz="2400" b="1" dirty="0" smtClean="0"/>
              <a:t>Phrases</a:t>
            </a:r>
          </a:p>
          <a:p>
            <a:r>
              <a:rPr lang="en-US" sz="2400" dirty="0" smtClean="0"/>
              <a:t>Phrases which urge in a coercive manner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b="1" dirty="0"/>
              <a:t>Humor</a:t>
            </a:r>
          </a:p>
          <a:p>
            <a:r>
              <a:rPr lang="en-US" sz="2400" dirty="0"/>
              <a:t>Anything that causes laughter or </a:t>
            </a:r>
            <a:r>
              <a:rPr lang="en-US" sz="2400" dirty="0" smtClean="0"/>
              <a:t>amusement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Stamp/Quick </a:t>
            </a:r>
            <a:r>
              <a:rPr lang="en-US" dirty="0" smtClean="0"/>
              <a:t>review </a:t>
            </a:r>
            <a:r>
              <a:rPr lang="en-US" dirty="0" smtClean="0"/>
              <a:t>of Roots 3 List</a:t>
            </a:r>
          </a:p>
          <a:p>
            <a:r>
              <a:rPr lang="en-US" dirty="0" smtClean="0"/>
              <a:t>MLA Citation</a:t>
            </a:r>
          </a:p>
          <a:p>
            <a:endParaRPr lang="en-US" dirty="0" smtClean="0"/>
          </a:p>
          <a:p>
            <a:r>
              <a:rPr lang="en-US" dirty="0" smtClean="0"/>
              <a:t>Apply skills to “Dumpster Diving”</a:t>
            </a:r>
          </a:p>
          <a:p>
            <a:r>
              <a:rPr lang="en-US" dirty="0" smtClean="0"/>
              <a:t>Rhetorical Strategies and sample ads</a:t>
            </a:r>
          </a:p>
          <a:p>
            <a:endParaRPr lang="en-US" dirty="0"/>
          </a:p>
          <a:p>
            <a:r>
              <a:rPr lang="en-US" sz="2400" dirty="0" smtClean="0"/>
              <a:t>LOOKING FORWARD:</a:t>
            </a:r>
          </a:p>
          <a:p>
            <a:r>
              <a:rPr lang="en-US" dirty="0" smtClean="0"/>
              <a:t>Roots 4 list due next class</a:t>
            </a:r>
          </a:p>
          <a:p>
            <a:r>
              <a:rPr lang="en-US" dirty="0" smtClean="0"/>
              <a:t>Roots Lists 1-4 Quiz Thursday, 10.20 and 10.21</a:t>
            </a:r>
          </a:p>
        </p:txBody>
      </p:sp>
    </p:spTree>
    <p:extLst>
      <p:ext uri="{BB962C8B-B14F-4D97-AF65-F5344CB8AC3E}">
        <p14:creationId xmlns:p14="http://schemas.microsoft.com/office/powerpoint/2010/main" val="15910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533400"/>
            <a:ext cx="8229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Hyperbole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Obvious and deliberate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exaggeration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Ø"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Repetition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words, sounds, or ideas are used more than once to create emphasis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Rhetorical Question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that does not expect an explicit answer. The idea should just be considered by the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audience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“Don’t you want the best for your family?”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“Don’t you want fresh breath that lasts all day long?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Sympathy</a:t>
            </a:r>
          </a:p>
          <a:p>
            <a:endParaRPr lang="en-US" dirty="0" smtClean="0"/>
          </a:p>
          <a:p>
            <a:pPr marL="285750" indent="-285750">
              <a:buClr>
                <a:schemeClr val="accent1"/>
              </a:buClr>
              <a:buSzPct val="150000"/>
              <a:buFont typeface="Wingdings" pitchFamily="2" charset="2"/>
              <a:buChar char="Ø"/>
            </a:pPr>
            <a:r>
              <a:rPr lang="en-US" sz="2800" dirty="0" smtClean="0">
                <a:latin typeface="+mj-lt"/>
              </a:rPr>
              <a:t>   The speaker attempts to elicit feelings of guilt or sympathy with stories or images</a:t>
            </a:r>
          </a:p>
          <a:p>
            <a:pPr>
              <a:buClr>
                <a:schemeClr val="accent1"/>
              </a:buClr>
              <a:buSzPct val="150000"/>
            </a:pP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   (An ad for the Humane Society showing a three-   </a:t>
            </a:r>
          </a:p>
          <a:p>
            <a:pPr>
              <a:buClr>
                <a:schemeClr val="accent1"/>
              </a:buClr>
              <a:buSzPct val="150000"/>
            </a:pPr>
            <a:r>
              <a:rPr lang="en-US" sz="2800" dirty="0" smtClean="0">
                <a:latin typeface="+mj-lt"/>
              </a:rPr>
              <a:t>         legged dog and kitten on the railroad tracks)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back at your letter…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Did you use any of these persuasive appeals or rhetorical strategies?</a:t>
            </a:r>
          </a:p>
          <a:p>
            <a:endParaRPr lang="en-US" sz="2400" dirty="0"/>
          </a:p>
          <a:p>
            <a:r>
              <a:rPr lang="en-US" sz="2400" dirty="0" smtClean="0"/>
              <a:t>Discuss with your partner.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178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Dumpster diving </a:t>
            </a:r>
            <a:r>
              <a:rPr lang="en-US" dirty="0" smtClean="0"/>
              <a:t>– Rhetorical strategies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With a partner complete the handout</a:t>
            </a:r>
          </a:p>
          <a:p>
            <a:r>
              <a:rPr lang="en-US" sz="2400" dirty="0" smtClean="0"/>
              <a:t>Look for Logos, Ethos, and Pathos</a:t>
            </a:r>
          </a:p>
          <a:p>
            <a:r>
              <a:rPr lang="en-US" sz="2400" dirty="0" smtClean="0"/>
              <a:t>Find two Rhetorical Devices used </a:t>
            </a:r>
          </a:p>
          <a:p>
            <a:r>
              <a:rPr lang="en-US" sz="2400" dirty="0" smtClean="0"/>
              <a:t>What effect do these have on the reader? Why would the author select this particular device?</a:t>
            </a:r>
          </a:p>
          <a:p>
            <a:r>
              <a:rPr lang="en-US" sz="2400" dirty="0" smtClean="0"/>
              <a:t>Highlight devices found and label them in margin of story</a:t>
            </a:r>
          </a:p>
          <a:p>
            <a:endParaRPr lang="en-US" sz="2400" dirty="0"/>
          </a:p>
          <a:p>
            <a:r>
              <a:rPr lang="en-US" sz="2400" dirty="0" smtClean="0"/>
              <a:t>We will finish this work </a:t>
            </a:r>
            <a:r>
              <a:rPr lang="en-US" sz="2400" smtClean="0"/>
              <a:t>next class.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2286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SSR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We will begin SSR on the 19th (A) and the 20th (B)</a:t>
            </a:r>
          </a:p>
          <a:p>
            <a:r>
              <a:rPr lang="en-US" sz="2400" dirty="0" smtClean="0"/>
              <a:t>You need to have a </a:t>
            </a:r>
            <a:r>
              <a:rPr lang="en-US" sz="2400" b="1" i="1" u="sng" dirty="0" smtClean="0"/>
              <a:t>paper copy</a:t>
            </a:r>
            <a:r>
              <a:rPr lang="en-US" sz="2400" i="1" u="sng" dirty="0" smtClean="0"/>
              <a:t> </a:t>
            </a:r>
            <a:r>
              <a:rPr lang="en-US" sz="2400" dirty="0" smtClean="0"/>
              <a:t>of your book by that day.</a:t>
            </a:r>
          </a:p>
          <a:p>
            <a:r>
              <a:rPr lang="en-US" sz="2400" dirty="0" smtClean="0"/>
              <a:t>No electronic versions of books are allowed to be read in class</a:t>
            </a:r>
          </a:p>
          <a:p>
            <a:r>
              <a:rPr lang="en-US" sz="2400" dirty="0" smtClean="0"/>
              <a:t>Please come prepared. </a:t>
            </a:r>
            <a:r>
              <a:rPr lang="en-US" sz="2400" dirty="0"/>
              <a:t>T</a:t>
            </a:r>
            <a:r>
              <a:rPr lang="en-US" sz="2400" dirty="0" smtClean="0"/>
              <a:t>he librarians know what we are doing, so if you have any questions visit them!</a:t>
            </a:r>
          </a:p>
          <a:p>
            <a:r>
              <a:rPr lang="en-US" sz="2400" dirty="0" smtClean="0"/>
              <a:t>Learning Task grade will be recorded for each SSR session</a:t>
            </a:r>
          </a:p>
          <a:p>
            <a:r>
              <a:rPr lang="en-US" sz="2400" dirty="0" smtClean="0"/>
              <a:t>More information coming next class.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233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Appeals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Take out a clean sheet of paper.</a:t>
            </a:r>
          </a:p>
          <a:p>
            <a:endParaRPr lang="en-US" dirty="0" smtClean="0"/>
          </a:p>
          <a:p>
            <a:r>
              <a:rPr lang="en-US" sz="2800" dirty="0" smtClean="0"/>
              <a:t>Write a letter to me convincing me that you should no longer be given homework over the weekend. 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You have 5 minutes!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8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your “Persuasive Appeals &amp; Rhetorical Strategies Notes” handout to copy down the following definitions</a:t>
            </a:r>
          </a:p>
          <a:p>
            <a:r>
              <a:rPr lang="en-US" sz="2400" dirty="0" smtClean="0"/>
              <a:t>If an example is provided on the slide, use that as an example on your handout</a:t>
            </a:r>
          </a:p>
          <a:p>
            <a:r>
              <a:rPr lang="en-US" sz="2400" dirty="0" smtClean="0"/>
              <a:t>If there is not an example, create your own!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63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Logos</a:t>
            </a:r>
            <a:endParaRPr 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Appeal to Reason/Logic</a:t>
            </a:r>
          </a:p>
          <a:p>
            <a:pPr lvl="1"/>
            <a:r>
              <a:rPr lang="en-US" sz="3600" dirty="0"/>
              <a:t>Facts and statistics</a:t>
            </a:r>
          </a:p>
          <a:p>
            <a:pPr lvl="1"/>
            <a:r>
              <a:rPr lang="en-US" sz="3600" dirty="0"/>
              <a:t>Definitions</a:t>
            </a:r>
          </a:p>
          <a:p>
            <a:pPr lvl="1"/>
            <a:r>
              <a:rPr lang="en-US" sz="3600" dirty="0"/>
              <a:t>Steps in reasoning (if…then)</a:t>
            </a:r>
          </a:p>
          <a:p>
            <a:pPr lvl="1"/>
            <a:r>
              <a:rPr lang="en-US" sz="3600" dirty="0"/>
              <a:t>Audience persuaded because it makes sense</a:t>
            </a:r>
          </a:p>
          <a:p>
            <a:pPr lvl="1">
              <a:buFont typeface="Wingdings" pitchFamily="-16" charset="2"/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logic3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752475"/>
            <a:ext cx="7772400" cy="5199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logos 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550988"/>
            <a:ext cx="7772400" cy="36020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Pathos</a:t>
            </a:r>
            <a:endParaRPr lang="en-US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Appeal to Emotion</a:t>
            </a:r>
          </a:p>
          <a:p>
            <a:pPr lvl="1"/>
            <a:r>
              <a:rPr lang="en-US" sz="3600" dirty="0"/>
              <a:t>Emotional tone</a:t>
            </a:r>
          </a:p>
          <a:p>
            <a:pPr lvl="1"/>
            <a:r>
              <a:rPr lang="en-US" sz="3600" dirty="0"/>
              <a:t>Vivid and descriptive language</a:t>
            </a:r>
          </a:p>
          <a:p>
            <a:pPr lvl="1"/>
            <a:r>
              <a:rPr lang="en-US" sz="3600" dirty="0"/>
              <a:t>Tugs at your 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12601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152400"/>
            <a:ext cx="4792663" cy="647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1578</TotalTime>
  <Words>544</Words>
  <Application>Microsoft Office PowerPoint</Application>
  <PresentationFormat>On-screen Show (4:3)</PresentationFormat>
  <Paragraphs>117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Gill Sans MT</vt:lpstr>
      <vt:lpstr>Wingdings</vt:lpstr>
      <vt:lpstr>Wingdings 3</vt:lpstr>
      <vt:lpstr>Urban Pop</vt:lpstr>
      <vt:lpstr>Rhetorical Strategies</vt:lpstr>
      <vt:lpstr>Today’s agenda  </vt:lpstr>
      <vt:lpstr>Persuasive Appeals </vt:lpstr>
      <vt:lpstr>Rhetorical Strategies</vt:lpstr>
      <vt:lpstr>Logos</vt:lpstr>
      <vt:lpstr>PowerPoint Presentation</vt:lpstr>
      <vt:lpstr>PowerPoint Presentation</vt:lpstr>
      <vt:lpstr>Pathos</vt:lpstr>
      <vt:lpstr>PowerPoint Presentation</vt:lpstr>
      <vt:lpstr>PowerPoint Presentation</vt:lpstr>
      <vt:lpstr>Ethos</vt:lpstr>
      <vt:lpstr>PowerPoint Presentation</vt:lpstr>
      <vt:lpstr>PowerPoint Presentation</vt:lpstr>
      <vt:lpstr>Which one?</vt:lpstr>
      <vt:lpstr>PowerPoint Presentation</vt:lpstr>
      <vt:lpstr>PowerPoint Presentation</vt:lpstr>
      <vt:lpstr>Which appeal(s) do you see or hear?  After viewing each ad, share your thoughts with a partner.</vt:lpstr>
      <vt:lpstr>Key Rhetorical Strategies</vt:lpstr>
      <vt:lpstr>PowerPoint Presentation</vt:lpstr>
      <vt:lpstr>PowerPoint Presentation</vt:lpstr>
      <vt:lpstr>PowerPoint Presentation</vt:lpstr>
      <vt:lpstr>Look back at your letter… </vt:lpstr>
      <vt:lpstr>Dumpster diving – Rhetorical strategies</vt:lpstr>
      <vt:lpstr>SSR Introduction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Dependent Versus Independent Clauses</dc:title>
  <dc:creator>Kat Kelley</dc:creator>
  <cp:lastModifiedBy>Ralph Miller</cp:lastModifiedBy>
  <cp:revision>48</cp:revision>
  <dcterms:created xsi:type="dcterms:W3CDTF">2011-10-03T22:54:21Z</dcterms:created>
  <dcterms:modified xsi:type="dcterms:W3CDTF">2016-10-13T18:02:10Z</dcterms:modified>
</cp:coreProperties>
</file>