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57" r:id="rId3"/>
    <p:sldId id="258" r:id="rId4"/>
    <p:sldId id="283" r:id="rId5"/>
    <p:sldId id="284" r:id="rId6"/>
    <p:sldId id="281" r:id="rId7"/>
    <p:sldId id="282" r:id="rId8"/>
    <p:sldId id="275" r:id="rId9"/>
    <p:sldId id="278" r:id="rId10"/>
    <p:sldId id="27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0" autoAdjust="0"/>
    <p:restoredTop sz="94660"/>
  </p:normalViewPr>
  <p:slideViewPr>
    <p:cSldViewPr snapToGrid="0">
      <p:cViewPr varScale="1">
        <p:scale>
          <a:sx n="64" d="100"/>
          <a:sy n="64" d="100"/>
        </p:scale>
        <p:origin x="78" y="300"/>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t>10/26/2016</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t>‹#›</a:t>
            </a:fld>
            <a:endParaRP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t>10/26/2016</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t>‹#›</a:t>
            </a:fld>
            <a:endParaRP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10/26/2016</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t>10/26/2016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t>10/26/2016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t>10/26/2016</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t>10/26/2016</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t>10/26/2016</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t>10/26/2016</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t>10/26/2016</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22B156B-59AE-415F-B24B-8756D48BB977}" type="slidenum">
              <a:rPr/>
              <a:t>‹#›</a:t>
            </a:fld>
            <a:endParaRP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10/26/2016</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10/26/2016</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10/26/2016</a:t>
            </a:fld>
            <a:endParaRPr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dirty="0"/>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dreads.com/work/quotes/3100234" TargetMode="External"/><Relationship Id="rId2" Type="http://schemas.openxmlformats.org/officeDocument/2006/relationships/hyperlink" Target="http://www.goodreads.com/author/show/2121.Michael_Polla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judithbelzer.com/" TargetMode="Externa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T_EAoYE5aw"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Friday, 10.9 and Monday, 10.13</a:t>
            </a:r>
            <a:endParaRPr lang="en-US" dirty="0"/>
          </a:p>
        </p:txBody>
      </p:sp>
      <p:sp>
        <p:nvSpPr>
          <p:cNvPr id="3" name="Subtitle 2"/>
          <p:cNvSpPr>
            <a:spLocks noGrp="1"/>
          </p:cNvSpPr>
          <p:nvPr>
            <p:ph type="subTitle" idx="1"/>
          </p:nvPr>
        </p:nvSpPr>
        <p:spPr/>
        <p:txBody>
          <a:bodyPr/>
          <a:lstStyle/>
          <a:p>
            <a:r>
              <a:rPr lang="en-US" dirty="0" smtClean="0"/>
              <a:t>Please pick up your RAW book as you enter.</a:t>
            </a:r>
            <a:endParaRPr lang="en-US"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65212" y="304800"/>
            <a:ext cx="10058402" cy="874295"/>
          </a:xfrm>
        </p:spPr>
        <p:txBody>
          <a:bodyPr/>
          <a:lstStyle/>
          <a:p>
            <a:pPr algn="ctr"/>
            <a:r>
              <a:rPr lang="en-US" dirty="0" smtClean="0"/>
              <a:t>TODAY’S AGENDA</a:t>
            </a:r>
            <a:endParaRPr dirty="0"/>
          </a:p>
        </p:txBody>
      </p:sp>
      <p:sp>
        <p:nvSpPr>
          <p:cNvPr id="14" name="Content Placeholder 13"/>
          <p:cNvSpPr>
            <a:spLocks noGrp="1"/>
          </p:cNvSpPr>
          <p:nvPr>
            <p:ph idx="1"/>
          </p:nvPr>
        </p:nvSpPr>
        <p:spPr>
          <a:xfrm>
            <a:off x="1065214" y="1407695"/>
            <a:ext cx="10058400" cy="4574005"/>
          </a:xfrm>
        </p:spPr>
        <p:txBody>
          <a:bodyPr>
            <a:normAutofit/>
          </a:bodyPr>
          <a:lstStyle/>
          <a:p>
            <a:r>
              <a:rPr lang="en-US" dirty="0" smtClean="0"/>
              <a:t>Introduction to </a:t>
            </a:r>
            <a:r>
              <a:rPr lang="en-US" i="1" dirty="0" smtClean="0"/>
              <a:t>Omnivore’s Dilemma</a:t>
            </a:r>
          </a:p>
          <a:p>
            <a:r>
              <a:rPr lang="en-US" dirty="0" smtClean="0"/>
              <a:t>Annotation Notes/Reading Assignments</a:t>
            </a:r>
          </a:p>
          <a:p>
            <a:r>
              <a:rPr lang="en-US" dirty="0" smtClean="0"/>
              <a:t>Focus on </a:t>
            </a:r>
            <a:r>
              <a:rPr lang="en-US" dirty="0" err="1" smtClean="0"/>
              <a:t>Chs</a:t>
            </a:r>
            <a:r>
              <a:rPr lang="en-US" dirty="0" smtClean="0"/>
              <a:t>. 1-4 – key ideas and take-</a:t>
            </a:r>
            <a:r>
              <a:rPr lang="en-US" dirty="0" err="1" smtClean="0"/>
              <a:t>aways</a:t>
            </a:r>
            <a:endParaRPr lang="en-US" dirty="0" smtClean="0"/>
          </a:p>
          <a:p>
            <a:r>
              <a:rPr lang="en-US" dirty="0" smtClean="0"/>
              <a:t>Begin reading Ch. 5/Annotating for Main Idea</a:t>
            </a:r>
          </a:p>
          <a:p>
            <a:pPr marL="0" indent="0" algn="ctr">
              <a:buNone/>
            </a:pPr>
            <a:r>
              <a:rPr lang="en-US" sz="4400" u="sng" dirty="0" smtClean="0"/>
              <a:t>LOOKING FORWARD</a:t>
            </a:r>
          </a:p>
          <a:p>
            <a:pPr algn="ctr"/>
            <a:r>
              <a:rPr lang="en-US" dirty="0" smtClean="0"/>
              <a:t>Chapters 5-6/Annotations for Main Idea and details due </a:t>
            </a:r>
          </a:p>
          <a:p>
            <a:pPr marL="0" indent="0" algn="ctr">
              <a:buNone/>
            </a:pPr>
            <a:r>
              <a:rPr lang="en-US" dirty="0" smtClean="0"/>
              <a:t>Wednesday, 10.16/Monday, 10.19</a:t>
            </a:r>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058402" cy="828541"/>
          </a:xfrm>
        </p:spPr>
        <p:txBody>
          <a:bodyPr>
            <a:normAutofit/>
          </a:bodyPr>
          <a:lstStyle/>
          <a:p>
            <a:pPr algn="ctr"/>
            <a:r>
              <a:rPr lang="en-US" sz="3500" dirty="0" smtClean="0"/>
              <a:t>Annotation Guide</a:t>
            </a:r>
            <a:endParaRPr lang="en-US" sz="3500" dirty="0"/>
          </a:p>
        </p:txBody>
      </p:sp>
      <p:sp>
        <p:nvSpPr>
          <p:cNvPr id="3" name="Content Placeholder 2"/>
          <p:cNvSpPr>
            <a:spLocks noGrp="1"/>
          </p:cNvSpPr>
          <p:nvPr>
            <p:ph sz="half" idx="1"/>
          </p:nvPr>
        </p:nvSpPr>
        <p:spPr>
          <a:xfrm>
            <a:off x="321972" y="1524000"/>
            <a:ext cx="5280338" cy="4489577"/>
          </a:xfrm>
        </p:spPr>
        <p:txBody>
          <a:bodyPr>
            <a:normAutofit lnSpcReduction="10000"/>
          </a:bodyPr>
          <a:lstStyle/>
          <a:p>
            <a:r>
              <a:rPr lang="en-US" sz="2200" dirty="0" smtClean="0"/>
              <a:t>On the inside cover of your book, record this information:</a:t>
            </a:r>
          </a:p>
          <a:p>
            <a:pPr lvl="1"/>
            <a:r>
              <a:rPr lang="en-US" sz="1800" dirty="0" smtClean="0"/>
              <a:t>Main Idea (Controlling Idea) &amp; Supporting Details</a:t>
            </a:r>
          </a:p>
          <a:p>
            <a:pPr lvl="1"/>
            <a:r>
              <a:rPr lang="en-US" sz="1800" dirty="0" smtClean="0"/>
              <a:t>Rhetorical Devices</a:t>
            </a:r>
          </a:p>
          <a:p>
            <a:pPr lvl="1"/>
            <a:r>
              <a:rPr lang="en-US" sz="1800" dirty="0" smtClean="0"/>
              <a:t>Organizational Patterns</a:t>
            </a:r>
          </a:p>
          <a:p>
            <a:pPr lvl="1"/>
            <a:r>
              <a:rPr lang="en-US" sz="1800" dirty="0" smtClean="0"/>
              <a:t>Theme </a:t>
            </a:r>
          </a:p>
          <a:p>
            <a:pPr lvl="1"/>
            <a:r>
              <a:rPr lang="en-US" sz="1800" dirty="0" smtClean="0"/>
              <a:t>Purpose</a:t>
            </a:r>
          </a:p>
          <a:p>
            <a:r>
              <a:rPr lang="en-US" sz="2200" dirty="0" smtClean="0"/>
              <a:t>You will annotate for each of these ideas at some point during our study of the text.</a:t>
            </a:r>
          </a:p>
        </p:txBody>
      </p:sp>
      <p:sp>
        <p:nvSpPr>
          <p:cNvPr id="4" name="Content Placeholder 3"/>
          <p:cNvSpPr>
            <a:spLocks noGrp="1"/>
          </p:cNvSpPr>
          <p:nvPr>
            <p:ph sz="half" idx="2"/>
          </p:nvPr>
        </p:nvSpPr>
        <p:spPr>
          <a:xfrm>
            <a:off x="5808372" y="1524000"/>
            <a:ext cx="6053070" cy="4489577"/>
          </a:xfrm>
        </p:spPr>
        <p:txBody>
          <a:bodyPr>
            <a:normAutofit lnSpcReduction="10000"/>
          </a:bodyPr>
          <a:lstStyle/>
          <a:p>
            <a:r>
              <a:rPr lang="en-US" dirty="0" smtClean="0"/>
              <a:t>Tips for annotating:</a:t>
            </a:r>
          </a:p>
          <a:p>
            <a:pPr lvl="1"/>
            <a:r>
              <a:rPr lang="en-US" dirty="0" smtClean="0"/>
              <a:t>Write a marginal note for </a:t>
            </a:r>
            <a:r>
              <a:rPr lang="en-US" u="sng" dirty="0" smtClean="0"/>
              <a:t>every</a:t>
            </a:r>
            <a:r>
              <a:rPr lang="en-US" dirty="0" smtClean="0"/>
              <a:t> highlighted mark; notes can be questions, labels, explain ideas, summarize a moment, etc.</a:t>
            </a:r>
          </a:p>
          <a:p>
            <a:pPr lvl="1"/>
            <a:r>
              <a:rPr lang="en-US" dirty="0" smtClean="0"/>
              <a:t>Use a ? to mark information you don’t understand</a:t>
            </a:r>
          </a:p>
          <a:p>
            <a:pPr lvl="1"/>
            <a:r>
              <a:rPr lang="en-US" dirty="0" smtClean="0"/>
              <a:t>Use brackets [ ] to mark consecutive sentences that are valuable, and then highlight key phrases within the area.</a:t>
            </a:r>
          </a:p>
          <a:p>
            <a:pPr lvl="1"/>
            <a:r>
              <a:rPr lang="en-US" dirty="0" smtClean="0"/>
              <a:t>Use asterisks *** to indicate something unusual, special, or particularly important.</a:t>
            </a:r>
            <a:endParaRPr lang="en-US" dirty="0"/>
          </a:p>
          <a:p>
            <a:pPr lvl="1"/>
            <a:endParaRPr lang="en-US" dirty="0" smtClean="0"/>
          </a:p>
        </p:txBody>
      </p:sp>
    </p:spTree>
    <p:extLst>
      <p:ext uri="{BB962C8B-B14F-4D97-AF65-F5344CB8AC3E}">
        <p14:creationId xmlns:p14="http://schemas.microsoft.com/office/powerpoint/2010/main" val="367080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Reading Due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89087489"/>
              </p:ext>
            </p:extLst>
          </p:nvPr>
        </p:nvGraphicFramePr>
        <p:xfrm>
          <a:off x="244698" y="1752599"/>
          <a:ext cx="11668259" cy="3360313"/>
        </p:xfrm>
        <a:graphic>
          <a:graphicData uri="http://schemas.openxmlformats.org/drawingml/2006/table">
            <a:tbl>
              <a:tblPr firstRow="1" bandRow="1">
                <a:tableStyleId>{F5AB1C69-6EDB-4FF4-983F-18BD219EF322}</a:tableStyleId>
              </a:tblPr>
              <a:tblGrid>
                <a:gridCol w="6632484"/>
                <a:gridCol w="5035775"/>
              </a:tblGrid>
              <a:tr h="1071191">
                <a:tc>
                  <a:txBody>
                    <a:bodyPr/>
                    <a:lstStyle/>
                    <a:p>
                      <a:pPr algn="ctr"/>
                      <a:r>
                        <a:rPr lang="en-US" sz="3200" dirty="0" smtClean="0"/>
                        <a:t>Reading Assignment…</a:t>
                      </a:r>
                      <a:endParaRPr lang="en-US" sz="3200" dirty="0"/>
                    </a:p>
                  </a:txBody>
                  <a:tcPr/>
                </a:tc>
                <a:tc>
                  <a:txBody>
                    <a:bodyPr/>
                    <a:lstStyle/>
                    <a:p>
                      <a:r>
                        <a:rPr lang="en-US" sz="3200" dirty="0" smtClean="0"/>
                        <a:t>Annotate for…</a:t>
                      </a:r>
                      <a:endParaRPr lang="en-US" sz="3200" dirty="0"/>
                    </a:p>
                  </a:txBody>
                  <a:tcPr/>
                </a:tc>
              </a:tr>
              <a:tr h="1144561">
                <a:tc>
                  <a:txBody>
                    <a:bodyPr/>
                    <a:lstStyle/>
                    <a:p>
                      <a:r>
                        <a:rPr lang="en-US" sz="2000" dirty="0" smtClean="0"/>
                        <a:t>Chapters</a:t>
                      </a:r>
                      <a:r>
                        <a:rPr lang="en-US" sz="2000" baseline="0" dirty="0" smtClean="0"/>
                        <a:t> 5&amp;6 due Fri., 10.16/Mon., 10.19</a:t>
                      </a:r>
                      <a:endParaRPr lang="en-US" sz="2000" dirty="0"/>
                    </a:p>
                  </a:txBody>
                  <a:tcPr/>
                </a:tc>
                <a:tc>
                  <a:txBody>
                    <a:bodyPr/>
                    <a:lstStyle/>
                    <a:p>
                      <a:r>
                        <a:rPr lang="en-US" sz="2000" dirty="0" smtClean="0"/>
                        <a:t>Main Idea &amp; Details</a:t>
                      </a:r>
                      <a:endParaRPr lang="en-US" sz="2000" dirty="0"/>
                    </a:p>
                  </a:txBody>
                  <a:tcPr/>
                </a:tc>
              </a:tr>
              <a:tr h="1144561">
                <a:tc>
                  <a:txBody>
                    <a:bodyPr/>
                    <a:lstStyle/>
                    <a:p>
                      <a:r>
                        <a:rPr lang="en-US" sz="2000" dirty="0" smtClean="0"/>
                        <a:t>Chapters 7,8, &amp;</a:t>
                      </a:r>
                      <a:r>
                        <a:rPr lang="en-US" sz="2000" baseline="0" dirty="0" smtClean="0"/>
                        <a:t> </a:t>
                      </a:r>
                      <a:r>
                        <a:rPr lang="en-US" sz="2000" dirty="0" smtClean="0"/>
                        <a:t>9 due Mon., 10.26/Tues., 10.27</a:t>
                      </a:r>
                      <a:endParaRPr lang="en-US" sz="2000" dirty="0"/>
                    </a:p>
                  </a:txBody>
                  <a:tcPr/>
                </a:tc>
                <a:tc>
                  <a:txBody>
                    <a:bodyPr/>
                    <a:lstStyle/>
                    <a:p>
                      <a:r>
                        <a:rPr lang="en-US" sz="2000" dirty="0" smtClean="0"/>
                        <a:t>Rhetorical</a:t>
                      </a:r>
                      <a:r>
                        <a:rPr lang="en-US" sz="2000" baseline="0" dirty="0" smtClean="0"/>
                        <a:t> Strategies</a:t>
                      </a:r>
                      <a:endParaRPr lang="en-US" sz="2000" dirty="0"/>
                    </a:p>
                  </a:txBody>
                  <a:tcPr/>
                </a:tc>
              </a:tr>
            </a:tbl>
          </a:graphicData>
        </a:graphic>
      </p:graphicFrame>
    </p:spTree>
    <p:extLst>
      <p:ext uri="{BB962C8B-B14F-4D97-AF65-F5344CB8AC3E}">
        <p14:creationId xmlns:p14="http://schemas.microsoft.com/office/powerpoint/2010/main" val="178386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ndara" pitchFamily="34" charset="0"/>
              </a:rPr>
              <a:t>Do Now:  Food Choices and Costs</a:t>
            </a:r>
            <a:endParaRPr lang="en-US" dirty="0"/>
          </a:p>
        </p:txBody>
      </p:sp>
      <p:sp>
        <p:nvSpPr>
          <p:cNvPr id="3" name="Content Placeholder 2"/>
          <p:cNvSpPr>
            <a:spLocks noGrp="1"/>
          </p:cNvSpPr>
          <p:nvPr>
            <p:ph idx="1"/>
          </p:nvPr>
        </p:nvSpPr>
        <p:spPr/>
        <p:txBody>
          <a:bodyPr>
            <a:normAutofit/>
          </a:bodyPr>
          <a:lstStyle/>
          <a:p>
            <a:pPr marL="0" indent="0">
              <a:buNone/>
              <a:defRPr/>
            </a:pPr>
            <a:r>
              <a:rPr lang="en-US" sz="1800" dirty="0"/>
              <a:t>“While it is true that many people simply can't afford to pay more for food, either in money or time or both, many more of us can. After all, just in the last decade or two we've somehow found the time in the day to spend several hours on the internet and the money in the budget not only to pay for broadband service, but to cover a second phone bill and a new monthly bill for television, formerly free. For the majority of Americans, spending more for better food is less a matter of ability than priority</a:t>
            </a:r>
            <a:r>
              <a:rPr lang="en-US" sz="1800" dirty="0" smtClean="0"/>
              <a:t>.” (187) </a:t>
            </a:r>
            <a:r>
              <a:rPr lang="en-US" sz="1800" dirty="0"/>
              <a:t/>
            </a:r>
            <a:br>
              <a:rPr lang="en-US" sz="1800" dirty="0"/>
            </a:br>
            <a:r>
              <a:rPr lang="en-US" sz="1800" dirty="0"/>
              <a:t>― </a:t>
            </a:r>
            <a:r>
              <a:rPr lang="en-US" sz="1800" dirty="0">
                <a:hlinkClick r:id="rId2" action="ppaction://hlinkfile"/>
              </a:rPr>
              <a:t>Michael </a:t>
            </a:r>
            <a:r>
              <a:rPr lang="en-US" sz="1800" dirty="0" err="1">
                <a:hlinkClick r:id="rId2" action="ppaction://hlinkfile"/>
              </a:rPr>
              <a:t>Pollan</a:t>
            </a:r>
            <a:r>
              <a:rPr lang="en-US" sz="1800" dirty="0"/>
              <a:t>, </a:t>
            </a:r>
            <a:r>
              <a:rPr lang="en-US" sz="1800" i="1" dirty="0">
                <a:hlinkClick r:id="rId3" action="ppaction://hlinkfile"/>
              </a:rPr>
              <a:t>In Defense of Food: An Eater's Manifesto</a:t>
            </a:r>
            <a:r>
              <a:rPr lang="en-US" sz="1800" i="1" dirty="0"/>
              <a:t> </a:t>
            </a:r>
            <a:endParaRPr lang="en-US" sz="1800" dirty="0"/>
          </a:p>
          <a:p>
            <a:pPr marL="0" indent="0">
              <a:buFont typeface="Wingdings" pitchFamily="2" charset="2"/>
              <a:buNone/>
              <a:defRPr/>
            </a:pPr>
            <a:r>
              <a:rPr lang="en-US" sz="1800" dirty="0"/>
              <a:t> </a:t>
            </a:r>
            <a:r>
              <a:rPr lang="en-US" sz="1600" b="1" dirty="0" smtClean="0"/>
              <a:t>Reflect </a:t>
            </a:r>
            <a:r>
              <a:rPr lang="en-US" sz="1600" b="1" dirty="0"/>
              <a:t>on the quote </a:t>
            </a:r>
            <a:r>
              <a:rPr lang="en-US" sz="1600" b="1" dirty="0" smtClean="0"/>
              <a:t>above.  Now </a:t>
            </a:r>
            <a:r>
              <a:rPr lang="en-US" sz="1600" b="1" dirty="0"/>
              <a:t>consider:</a:t>
            </a:r>
          </a:p>
          <a:p>
            <a:pPr lvl="1">
              <a:defRPr/>
            </a:pPr>
            <a:r>
              <a:rPr lang="en-US" sz="1600" b="1" dirty="0"/>
              <a:t>Why do people eat what they do?</a:t>
            </a:r>
          </a:p>
          <a:p>
            <a:pPr lvl="1">
              <a:defRPr/>
            </a:pPr>
            <a:r>
              <a:rPr lang="en-US" sz="1600" b="1" dirty="0"/>
              <a:t>What factors do we consider when we make a food choice?</a:t>
            </a:r>
          </a:p>
          <a:p>
            <a:pPr lvl="1">
              <a:defRPr/>
            </a:pPr>
            <a:r>
              <a:rPr lang="en-US" sz="1600" b="1" dirty="0"/>
              <a:t>What is “cost”?</a:t>
            </a:r>
          </a:p>
        </p:txBody>
      </p:sp>
    </p:spTree>
    <p:extLst>
      <p:ext uri="{BB962C8B-B14F-4D97-AF65-F5344CB8AC3E}">
        <p14:creationId xmlns:p14="http://schemas.microsoft.com/office/powerpoint/2010/main" val="30027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Michael </a:t>
            </a:r>
            <a:r>
              <a:rPr lang="en-US" dirty="0" err="1"/>
              <a:t>Pollan</a:t>
            </a:r>
            <a:endParaRPr lang="en-US" dirty="0"/>
          </a:p>
        </p:txBody>
      </p:sp>
      <p:sp>
        <p:nvSpPr>
          <p:cNvPr id="3" name="Content Placeholder 2"/>
          <p:cNvSpPr>
            <a:spLocks noGrp="1"/>
          </p:cNvSpPr>
          <p:nvPr>
            <p:ph sz="half" idx="1"/>
          </p:nvPr>
        </p:nvSpPr>
        <p:spPr/>
        <p:txBody>
          <a:bodyPr>
            <a:normAutofit fontScale="62500" lnSpcReduction="20000"/>
          </a:bodyPr>
          <a:lstStyle/>
          <a:p>
            <a:pPr>
              <a:buFont typeface="Wingdings" pitchFamily="2" charset="2"/>
              <a:buChar char="q"/>
              <a:defRPr/>
            </a:pPr>
            <a:r>
              <a:rPr lang="en-US" dirty="0"/>
              <a:t>Michael </a:t>
            </a:r>
            <a:r>
              <a:rPr lang="en-US" dirty="0" err="1" smtClean="0"/>
              <a:t>Pollan</a:t>
            </a:r>
            <a:r>
              <a:rPr lang="en-US" dirty="0" smtClean="0"/>
              <a:t> was </a:t>
            </a:r>
            <a:r>
              <a:rPr lang="en-US" dirty="0"/>
              <a:t>born in </a:t>
            </a:r>
            <a:r>
              <a:rPr lang="en-US" dirty="0" smtClean="0"/>
              <a:t>1955 on </a:t>
            </a:r>
            <a:r>
              <a:rPr lang="en-US" dirty="0"/>
              <a:t>Long Island. </a:t>
            </a:r>
          </a:p>
          <a:p>
            <a:pPr>
              <a:buFont typeface="Wingdings" pitchFamily="2" charset="2"/>
              <a:buChar char="q"/>
              <a:defRPr/>
            </a:pPr>
            <a:r>
              <a:rPr lang="en-US" dirty="0"/>
              <a:t>He was educated at Bennington College, Oxford University, and Columbia University, from which he received a Master’s in English</a:t>
            </a:r>
            <a:r>
              <a:rPr lang="en-US" dirty="0" smtClean="0"/>
              <a:t>.</a:t>
            </a:r>
          </a:p>
          <a:p>
            <a:pPr>
              <a:buFont typeface="Wingdings" pitchFamily="2" charset="2"/>
              <a:buChar char="q"/>
              <a:defRPr/>
            </a:pPr>
            <a:r>
              <a:rPr lang="en-US" dirty="0" smtClean="0"/>
              <a:t>He has authored several books, including:</a:t>
            </a:r>
          </a:p>
          <a:p>
            <a:pPr lvl="1">
              <a:buFont typeface="Wingdings" pitchFamily="2" charset="2"/>
              <a:buChar char="q"/>
              <a:defRPr/>
            </a:pPr>
            <a:r>
              <a:rPr lang="en-US" dirty="0" smtClean="0"/>
              <a:t> </a:t>
            </a:r>
            <a:r>
              <a:rPr lang="en-US" i="1" dirty="0" smtClean="0"/>
              <a:t>Second Nature: A Gardener’s Education, </a:t>
            </a:r>
          </a:p>
          <a:p>
            <a:pPr lvl="1">
              <a:buFont typeface="Wingdings" pitchFamily="2" charset="2"/>
              <a:buChar char="q"/>
              <a:defRPr/>
            </a:pPr>
            <a:r>
              <a:rPr lang="en-US" i="1" dirty="0" smtClean="0"/>
              <a:t>In Defense of Food: An eater’s Manifesto, </a:t>
            </a:r>
          </a:p>
          <a:p>
            <a:pPr lvl="1">
              <a:buFont typeface="Wingdings" pitchFamily="2" charset="2"/>
              <a:buChar char="q"/>
              <a:defRPr/>
            </a:pPr>
            <a:r>
              <a:rPr lang="en-US" i="1" dirty="0" smtClean="0"/>
              <a:t>Cooked</a:t>
            </a:r>
            <a:r>
              <a:rPr lang="en-US" i="1" dirty="0"/>
              <a:t>: A Natural History of </a:t>
            </a:r>
            <a:r>
              <a:rPr lang="en-US" i="1" dirty="0" smtClean="0"/>
              <a:t>Transformation, </a:t>
            </a:r>
          </a:p>
          <a:p>
            <a:pPr lvl="1">
              <a:buFont typeface="Wingdings" pitchFamily="2" charset="2"/>
              <a:buChar char="q"/>
              <a:defRPr/>
            </a:pPr>
            <a:r>
              <a:rPr lang="en-US" i="1" dirty="0" smtClean="0"/>
              <a:t>The </a:t>
            </a:r>
            <a:r>
              <a:rPr lang="en-US" i="1" dirty="0"/>
              <a:t>Botany of Desire: A Plant's-Eye View of the World</a:t>
            </a:r>
            <a:r>
              <a:rPr lang="en-US" dirty="0"/>
              <a:t> </a:t>
            </a:r>
          </a:p>
          <a:p>
            <a:pPr>
              <a:buFont typeface="Wingdings" pitchFamily="2" charset="2"/>
              <a:buChar char="q"/>
              <a:defRPr/>
            </a:pPr>
            <a:r>
              <a:rPr lang="en-US" dirty="0"/>
              <a:t> He lives in the Bay Area with his wife, the painter </a:t>
            </a:r>
            <a:r>
              <a:rPr lang="en-US" dirty="0">
                <a:hlinkClick r:id="rId2"/>
              </a:rPr>
              <a:t>Judith </a:t>
            </a:r>
            <a:r>
              <a:rPr lang="en-US" dirty="0" err="1">
                <a:hlinkClick r:id="rId2"/>
              </a:rPr>
              <a:t>Belzer</a:t>
            </a:r>
            <a:r>
              <a:rPr lang="en-US" dirty="0"/>
              <a:t>, and their son, Isaac.</a:t>
            </a:r>
          </a:p>
          <a:p>
            <a:endParaRPr 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26907" y="1944262"/>
            <a:ext cx="4041998" cy="395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2496" y="1452562"/>
            <a:ext cx="4041775"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570" y="1621005"/>
            <a:ext cx="4041775"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706" y="1621005"/>
            <a:ext cx="4041775"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4409" y="1386848"/>
            <a:ext cx="3730625"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6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6" y="304800"/>
            <a:ext cx="10618288" cy="1219200"/>
          </a:xfrm>
        </p:spPr>
        <p:txBody>
          <a:bodyPr/>
          <a:lstStyle/>
          <a:p>
            <a:r>
              <a:rPr lang="en-US" dirty="0" smtClean="0"/>
              <a:t>On to the main dish– Omnivore’s Dilemma</a:t>
            </a:r>
            <a:endParaRPr lang="en-US" dirty="0"/>
          </a:p>
        </p:txBody>
      </p:sp>
      <p:sp>
        <p:nvSpPr>
          <p:cNvPr id="4" name="Content Placeholder 3"/>
          <p:cNvSpPr>
            <a:spLocks noGrp="1"/>
          </p:cNvSpPr>
          <p:nvPr>
            <p:ph sz="half" idx="1"/>
          </p:nvPr>
        </p:nvSpPr>
        <p:spPr/>
        <p:txBody>
          <a:bodyPr/>
          <a:lstStyle/>
          <a:p>
            <a:r>
              <a:rPr lang="en-US" dirty="0">
                <a:hlinkClick r:id="rId2"/>
              </a:rPr>
              <a:t>Overview of Omnivore's Dilemma</a:t>
            </a:r>
            <a:endParaRPr lang="en-US" dirty="0"/>
          </a:p>
          <a:p>
            <a:endParaRPr lang="en-US" dirty="0"/>
          </a:p>
        </p:txBody>
      </p:sp>
      <p:sp>
        <p:nvSpPr>
          <p:cNvPr id="5" name="Content Placeholder 4"/>
          <p:cNvSpPr>
            <a:spLocks noGrp="1"/>
          </p:cNvSpPr>
          <p:nvPr>
            <p:ph sz="half" idx="2"/>
          </p:nvPr>
        </p:nvSpPr>
        <p:spPr/>
        <p:txBody>
          <a:bodyPr/>
          <a:lstStyle/>
          <a:p>
            <a:r>
              <a:rPr lang="en-US" dirty="0" smtClean="0"/>
              <a:t>Michael Pollan writes in the Introduction that “because we are omnivores we have very little built-in instincts that tell us which foods are good for us and which aren’t.  That’s the dilemma – we can eat anything, but how do we know what to eat?” (3-4)</a:t>
            </a:r>
            <a:endParaRPr lang="en-US" dirty="0"/>
          </a:p>
        </p:txBody>
      </p:sp>
    </p:spTree>
    <p:extLst>
      <p:ext uri="{BB962C8B-B14F-4D97-AF65-F5344CB8AC3E}">
        <p14:creationId xmlns:p14="http://schemas.microsoft.com/office/powerpoint/2010/main" val="278258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96254"/>
            <a:ext cx="10058402" cy="1179094"/>
          </a:xfrm>
          <a:ln>
            <a:solidFill>
              <a:schemeClr val="accent1"/>
            </a:solidFill>
          </a:ln>
        </p:spPr>
        <p:txBody>
          <a:bodyPr>
            <a:normAutofit fontScale="90000"/>
          </a:bodyPr>
          <a:lstStyle/>
          <a:p>
            <a:pPr algn="ctr"/>
            <a:r>
              <a:rPr lang="en-US" dirty="0" smtClean="0"/>
              <a:t>FOUR MEALS – </a:t>
            </a:r>
            <a:br>
              <a:rPr lang="en-US" dirty="0" smtClean="0"/>
            </a:br>
            <a:r>
              <a:rPr lang="en-US" sz="2400" dirty="0" smtClean="0"/>
              <a:t>A food chain is a system for growing, making, and delivering food.  ** We will study three of the four </a:t>
            </a:r>
            <a:r>
              <a:rPr lang="en-US" sz="2400" smtClean="0"/>
              <a:t>food chains.</a:t>
            </a:r>
            <a:endParaRPr lang="en-US" dirty="0"/>
          </a:p>
        </p:txBody>
      </p:sp>
      <p:sp>
        <p:nvSpPr>
          <p:cNvPr id="3" name="Content Placeholder 2"/>
          <p:cNvSpPr>
            <a:spLocks noGrp="1"/>
          </p:cNvSpPr>
          <p:nvPr>
            <p:ph sz="half" idx="1"/>
          </p:nvPr>
        </p:nvSpPr>
        <p:spPr>
          <a:xfrm>
            <a:off x="1065212" y="1479884"/>
            <a:ext cx="4954588" cy="4533693"/>
          </a:xfrm>
        </p:spPr>
        <p:txBody>
          <a:bodyPr>
            <a:normAutofit fontScale="92500" lnSpcReduction="20000"/>
          </a:bodyPr>
          <a:lstStyle/>
          <a:p>
            <a:r>
              <a:rPr lang="en-US" dirty="0" smtClean="0"/>
              <a:t>INDUSTRIAL **</a:t>
            </a:r>
          </a:p>
          <a:p>
            <a:pPr lvl="1"/>
            <a:r>
              <a:rPr lang="en-US" dirty="0" smtClean="0"/>
              <a:t>This chain starts in a giant field, usually in the Midwest, where a single crop is grown – corn, or perhaps soybeans – and ends up in a supermarket or fast-food restaurant. This is where most of our food comes from.</a:t>
            </a:r>
          </a:p>
          <a:p>
            <a:r>
              <a:rPr lang="en-US" dirty="0" smtClean="0"/>
              <a:t>INDUSTRIAL ORGANIC **</a:t>
            </a:r>
          </a:p>
          <a:p>
            <a:pPr lvl="1"/>
            <a:r>
              <a:rPr lang="en-US" dirty="0" smtClean="0"/>
              <a:t>This food is grown on large industrial farms, but with only natural fertilizers, and natural bug and weed control.  It is sold in the same way as industrial food.</a:t>
            </a:r>
          </a:p>
          <a:p>
            <a:pPr lvl="1"/>
            <a:endParaRPr lang="en-US" dirty="0"/>
          </a:p>
        </p:txBody>
      </p:sp>
      <p:sp>
        <p:nvSpPr>
          <p:cNvPr id="4" name="Content Placeholder 3"/>
          <p:cNvSpPr>
            <a:spLocks noGrp="1"/>
          </p:cNvSpPr>
          <p:nvPr>
            <p:ph sz="half" idx="2"/>
          </p:nvPr>
        </p:nvSpPr>
        <p:spPr>
          <a:xfrm>
            <a:off x="6172200" y="1443789"/>
            <a:ext cx="4951414" cy="4569788"/>
          </a:xfrm>
        </p:spPr>
        <p:txBody>
          <a:bodyPr>
            <a:normAutofit fontScale="92500" lnSpcReduction="20000"/>
          </a:bodyPr>
          <a:lstStyle/>
          <a:p>
            <a:r>
              <a:rPr lang="en-US" dirty="0" smtClean="0"/>
              <a:t>LOCAL SUSTAINABLE **</a:t>
            </a:r>
          </a:p>
          <a:p>
            <a:pPr lvl="1"/>
            <a:r>
              <a:rPr lang="en-US" dirty="0" smtClean="0"/>
              <a:t>This is food grown on small farms that raise lots of different kinds of crops and animals.  The food from the farm doesn’t need to be processed, and it travels a short distance – to a farmer’s market, for example – before it reaches your table.</a:t>
            </a:r>
          </a:p>
          <a:p>
            <a:r>
              <a:rPr lang="en-US" dirty="0" smtClean="0"/>
              <a:t>HUNTER-GATHERER</a:t>
            </a:r>
          </a:p>
          <a:p>
            <a:pPr lvl="1"/>
            <a:r>
              <a:rPr lang="en-US" dirty="0" smtClean="0"/>
              <a:t>This is the oldest type of food chain there is.  It’s hardly a chain at all, really.  It is made up simply of you, hunting, growing, or finding your food.</a:t>
            </a:r>
          </a:p>
          <a:p>
            <a:pPr lvl="1"/>
            <a:endParaRPr lang="en-US" dirty="0"/>
          </a:p>
        </p:txBody>
      </p:sp>
    </p:spTree>
    <p:extLst>
      <p:ext uri="{BB962C8B-B14F-4D97-AF65-F5344CB8AC3E}">
        <p14:creationId xmlns:p14="http://schemas.microsoft.com/office/powerpoint/2010/main" val="295656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we begin reading, think about this statement . . . </a:t>
            </a:r>
            <a:endParaRPr lang="en-US" dirty="0"/>
          </a:p>
        </p:txBody>
      </p:sp>
      <p:sp>
        <p:nvSpPr>
          <p:cNvPr id="3" name="Content Placeholder 2"/>
          <p:cNvSpPr>
            <a:spLocks noGrp="1"/>
          </p:cNvSpPr>
          <p:nvPr>
            <p:ph idx="1"/>
          </p:nvPr>
        </p:nvSpPr>
        <p:spPr/>
        <p:txBody>
          <a:bodyPr/>
          <a:lstStyle/>
          <a:p>
            <a:r>
              <a:rPr lang="en-US" sz="3200" dirty="0" smtClean="0"/>
              <a:t>“The feeling of being connected to food . . . [is] an experience that . . . </a:t>
            </a:r>
            <a:r>
              <a:rPr lang="en-US" sz="3200" dirty="0"/>
              <a:t>m</a:t>
            </a:r>
            <a:r>
              <a:rPr lang="en-US" sz="3200" dirty="0" smtClean="0"/>
              <a:t>ost of us are missing today.  We’re so confused about food that we’ve forgotten what food really is – the bounty of the earth and the power of the sun captured by plants and animals.”  (6)</a:t>
            </a:r>
          </a:p>
          <a:p>
            <a:pPr marL="0" indent="0">
              <a:buNone/>
            </a:pPr>
            <a:r>
              <a:rPr lang="en-US" sz="3200" dirty="0" smtClean="0"/>
              <a:t>  </a:t>
            </a:r>
            <a:r>
              <a:rPr lang="en-US" dirty="0" smtClean="0"/>
              <a:t>Michael Pollan, Introduction to </a:t>
            </a:r>
            <a:r>
              <a:rPr lang="en-US" i="1" dirty="0" smtClean="0"/>
              <a:t>Omnivore’s Dilemma</a:t>
            </a:r>
            <a:endParaRPr lang="en-US" dirty="0"/>
          </a:p>
        </p:txBody>
      </p:sp>
    </p:spTree>
    <p:extLst>
      <p:ext uri="{BB962C8B-B14F-4D97-AF65-F5344CB8AC3E}">
        <p14:creationId xmlns:p14="http://schemas.microsoft.com/office/powerpoint/2010/main" val="135065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Block 2 Voc. 3 review and annotate of Ch.1">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Block 2 Voc. 3 review and annotate of Ch.1</Template>
  <TotalTime>0</TotalTime>
  <Words>755</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Candara</vt:lpstr>
      <vt:lpstr>Segoe Print</vt:lpstr>
      <vt:lpstr>Wingdings</vt:lpstr>
      <vt:lpstr>Block 2 Voc. 3 review and annotate of Ch.1</vt:lpstr>
      <vt:lpstr>Friday, 10.9 and Monday, 10.13</vt:lpstr>
      <vt:lpstr>TODAY’S AGENDA</vt:lpstr>
      <vt:lpstr>Annotation Guide</vt:lpstr>
      <vt:lpstr>Reading Due Dates</vt:lpstr>
      <vt:lpstr>Do Now:  Food Choices and Costs</vt:lpstr>
      <vt:lpstr>Meet Michael Pollan</vt:lpstr>
      <vt:lpstr>On to the main dish– Omnivore’s Dilemma</vt:lpstr>
      <vt:lpstr>FOUR MEALS –  A food chain is a system for growing, making, and delivering food.  ** We will study three of the four food chains.</vt:lpstr>
      <vt:lpstr>As we begin reading, think about this statement . .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2013-10-07T20:38:08Z</dcterms:created>
  <dcterms:modified xsi:type="dcterms:W3CDTF">2016-10-26T17:00:24Z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