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57" r:id="rId3"/>
    <p:sldId id="258" r:id="rId4"/>
    <p:sldId id="282" r:id="rId5"/>
    <p:sldId id="283" r:id="rId6"/>
    <p:sldId id="284" r:id="rId7"/>
    <p:sldId id="285" r:id="rId8"/>
    <p:sldId id="286" r:id="rId9"/>
    <p:sldId id="287" r:id="rId10"/>
    <p:sldId id="288" r:id="rId11"/>
    <p:sldId id="260" r:id="rId12"/>
    <p:sldId id="271" r:id="rId13"/>
    <p:sldId id="265" r:id="rId14"/>
    <p:sldId id="272" r:id="rId15"/>
    <p:sldId id="276" r:id="rId16"/>
    <p:sldId id="277" r:id="rId17"/>
    <p:sldId id="280" r:id="rId18"/>
    <p:sldId id="273" r:id="rId19"/>
    <p:sldId id="274"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p:cViewPr varScale="1">
        <p:scale>
          <a:sx n="90" d="100"/>
          <a:sy n="90" d="100"/>
        </p:scale>
        <p:origin x="-126" y="-15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10/7/2016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10/7/2016</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10/7/2016</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10/7/2016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10/7/2016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10/7/2016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10/7/2016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10/7/2016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10/7/2016</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10/7/2016</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10/7/2016</a:t>
            </a:fld>
            <a:endParaRPr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dirty="0"/>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Tuesday, 10.11 and Wednesday, 10.12</a:t>
            </a:r>
            <a:endParaRPr lang="en-US" dirty="0"/>
          </a:p>
        </p:txBody>
      </p:sp>
      <p:sp>
        <p:nvSpPr>
          <p:cNvPr id="3" name="Subtitle 2"/>
          <p:cNvSpPr>
            <a:spLocks noGrp="1"/>
          </p:cNvSpPr>
          <p:nvPr>
            <p:ph type="subTitle" idx="1"/>
          </p:nvPr>
        </p:nvSpPr>
        <p:spPr>
          <a:xfrm>
            <a:off x="4265610" y="3733799"/>
            <a:ext cx="6858002" cy="1668379"/>
          </a:xfrm>
        </p:spPr>
        <p:txBody>
          <a:bodyPr>
            <a:normAutofit/>
          </a:bodyPr>
          <a:lstStyle/>
          <a:p>
            <a:r>
              <a:rPr lang="en-US" dirty="0" smtClean="0"/>
              <a:t>Please staple your stamped draft and completed peer edit handout together and </a:t>
            </a:r>
            <a:r>
              <a:rPr lang="en-US" dirty="0" smtClean="0"/>
              <a:t>place it in the basket on the front table.</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MAIN IDEA NOTES</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en-US" dirty="0" smtClean="0"/>
              <a:t>Some students confuse the terms “topic,” “main</a:t>
            </a:r>
          </a:p>
          <a:p>
            <a:pPr marL="0" lvl="0" indent="0">
              <a:buNone/>
            </a:pPr>
            <a:r>
              <a:rPr lang="en-US" dirty="0"/>
              <a:t>i</a:t>
            </a:r>
            <a:r>
              <a:rPr lang="en-US" dirty="0" smtClean="0"/>
              <a:t>dea,” and “topic sentence” </a:t>
            </a:r>
          </a:p>
          <a:p>
            <a:pPr lvl="0">
              <a:buFont typeface="Courier New" pitchFamily="49" charset="0"/>
              <a:buChar char="o"/>
            </a:pPr>
            <a:r>
              <a:rPr lang="en-US" u="sng" dirty="0" smtClean="0"/>
              <a:t>Topic:</a:t>
            </a:r>
            <a:r>
              <a:rPr lang="en-US" dirty="0" smtClean="0"/>
              <a:t>  A broad statement that is often explained using just a few words.</a:t>
            </a:r>
          </a:p>
          <a:p>
            <a:pPr lvl="0">
              <a:buFont typeface="Courier New" pitchFamily="49" charset="0"/>
              <a:buChar char="o"/>
            </a:pPr>
            <a:r>
              <a:rPr lang="en-US" u="sng" dirty="0" smtClean="0"/>
              <a:t>Main Idea:</a:t>
            </a:r>
            <a:r>
              <a:rPr lang="en-US" dirty="0" smtClean="0"/>
              <a:t>  What is being said about the topic, often explained in a phrase or sentence.  </a:t>
            </a:r>
          </a:p>
          <a:p>
            <a:pPr lvl="0">
              <a:buFont typeface="Courier New" pitchFamily="49" charset="0"/>
              <a:buChar char="o"/>
            </a:pPr>
            <a:r>
              <a:rPr lang="en-US" u="sng" dirty="0" smtClean="0"/>
              <a:t>Topic Sentence</a:t>
            </a:r>
            <a:r>
              <a:rPr lang="en-US" dirty="0" smtClean="0"/>
              <a:t>:  The sentence in a paragraph that includes a statement of the main idea.  Often, but not always, the topic sentence is the first sentence of the paragraph.</a:t>
            </a:r>
            <a:endParaRPr lang="en-US" u="sng" dirty="0" smtClean="0"/>
          </a:p>
          <a:p>
            <a:pPr marL="0" lvl="0" indent="0">
              <a:buNone/>
            </a:pPr>
            <a:endParaRPr lang="en-US" dirty="0"/>
          </a:p>
        </p:txBody>
      </p:sp>
      <p:sp>
        <p:nvSpPr>
          <p:cNvPr id="5" name="AutoShape 2" descr="data:image/jpeg;base64,/9j/4AAQSkZJRgABAQAAAQABAAD/2wCEAAkGBxQSEhQUEhQUFRUVFRUXFRcXFBcUFxQXFBUWFhQUFRUYHCggGBolHRQUITEhJSkrLi4uGB8zODMsNygtLisBCgoKDg0OFxAQFywcHyQtLCwsLCwsLCwsLCwsLCwsLCwsLCwsLCwsLCw3LCwrLCwsLCwsLCssLCwsLCwsLCwsLP/AABEIALcBEwMBIgACEQEDEQH/xAAcAAABBQEBAQAAAAAAAAAAAAACAAEDBAUGBwj/xAA7EAABAwEFBgUDAgUEAgMAAAABAAIRAwQSITFRBUFhcZHwBiKBobETMtFCwRRSYnLhByPS8UPCRIKS/8QAGgEBAAMBAQEAAAAAAAAAAAAAAAECAwQFBv/EACIRAQEAAwACAQUBAQAAAAAAAAABAgMREiExBBNBUXFhFP/aAAwDAQACEQMRAD8A9E/iXPMME/A5lWaNh3vMnTd/lWWMDRAEBGubjY7YGAEJyhThSjhwUUoWopUoOCnTJIHToU8oClOEARBSHlOCmlJAUpApkyApSJQpEoKW2dntr03McJkLxPb+yXUKjmOHI6he8yud8W7AbaKZgQ4Yg8VFXwy56eCWqgsx9KCup2jYnMcWuEEHFY1ekoaqjWpmOuuCmDFG9ipYtHS2doexS2Rt1ZWyrXGBWzTdKwynHTjexSt9VYFreFo7YddXO1KhJWmOLHPJHXZKpFsLUazBVKjMVtjWNiFpTEIi2CncFZVE5RFG4oYV4ihSTwnUq8fYQRAoZTrEEkCmTqUCCdCE6B0pTJBECSaEyUoCToZToHRAoJSla46/2r0ZKaUMppWlxnOI6klJRhyKVhZyrnSVW32+nQYX1XhjRvJzO4AbzwWBV8T33Q0fTbGBd9zjy3eqqnjO/wBQNi03M+qCGuGBO4zhdJ1Xllrs69ctlAV2uY9t5roBEmb0gtLTmHYbt3BZniPwUBTDqX3NGIzB4DlqoaY39vJnsQFq1LXZS0kEQRmqD2QlaBoU94V+haYUFkKVZkLKz20xvpW2tWvLOp0VPVMlO0JfSvyjcxU7Q3FaBCq2pqnFFinUZhKiJVwMwVN7cVeM7EDghAU1RidjVp1CG6kpy1JR5HH1uEQKAIoVVBhJME6B08pkpUoElKZPCBJFKU6vjhar04UNrtbKTb1RwaPk6ADElG5wAJOAGJOi43bts+u/+huX5PEwOgU7M5qnr5aatd2Zf42X+J6X6G1Hf/UNHUmfZVH7fqfpptA4uJPqcFytXbLKb7hgGJHHX9lC/wARtL2sBEun2Erlu/Zfy7Z9Nrn4dedv1v5aY9Hf8lTr7YtB/XA0aAAPaVg1dsQJGMK3Z7X9QYaD3VfPZledqctevXLlZJGzsvxVDvp2jAfpqAR6PA+Qr21fE7KYIZDyP1DzN5CPuPJcBta3tYYkZY4iROF3/rcsejbTVcGl1ynvOLnY5kCRPsu7HXcMO7a8LZ9X9/Z4fS43/b+E9t2hWr2h5mpWqFzmtkeVjb2H02DATrnqut8M+Gqhh9bzn+7BpwwLt54N9SFv7A8P2anTa6kfqNIm9hD9ZgZf09ZW+NNO4WFnt3y+ohs1kDI3kCBhAAOYaN3yd5KsnHAoZSlFXG+MPCYqA1KQh28a/wCV5fbLGWkhwgjMFfQRK5rxJ4XZaAXAQ/Ufui+OX7eKOaQoazyui2zsapQdDxyO4rEq0VHGvWddTtCnfTQXVWxMAQq9pCtEKtXCrCoaQwVaszFW2hQ1W4q0VqJ1PBMymrIaoqoU9OIyEkYpJJ04+rU4QpwVZiJOEwThA6dCmBO/vD33q8wtVtHKSEIgtscJFbTpShJSJVkMHxLtGJptOUF3M/a39+i5XaW0GUWeYxO87zz1Wltthv1TGP1MuBOHsVyvjODRMkRdxnevO2dyy7Xr6MZjh6ef7c2p9WsS2XEZYkDjlmoLGawfe3gGMd0ebHlj6KOx0bpAYC+oRkMbs6nJvqtN9RtPCofqvMAUaeLBng4jF5xxGXDBa856c+Wzq9YLdXLQQ5gp5vc8G4BgboIIvk5Q3LWcBZsPiiA+jTFSqSZBA3wGlrRkxsAQOB3lBsnw9aLc69XJpUW4QMzH6WjIAZErt7BsahZm3aTI47zzKibft3s+Wez6f/ox8Nnw4s7EtFY3qkMGYaDJk7yVOzYjmb12phQVKYWGe7LO9rbXow1TxwnIz/DW3qtjdBBfTJ8zP/Zujvnfw9P2dtGnXYH0nBwOerT/ACuG4rzKvZgVXsdpq2d96k4tO/Rw0cMiFOG3nqoz0+XuPYLyRcuKsPjkRFakQdaZkf8A5dl1WrS8XWV36yP7mO/YELWZ438ue68p+HQSlK8P2v47tdmttRg+jaqTnOdTwcCWOJcBeza5owIIwjkVq2H/AFbs+Ar2e0UTvLCHtHu0+y18LzsV5669O2ls6nWaWvAMrzbxJ4OfSl1MFzdN4/K1rN/qfs93/wAkt4PpP+Q391t7D8XWW2vdSo1G1HhpcQA4C6DE+YDXiosqZePHqtAjNVn0l7LtrwlSrSQLrtQuNt/gqs0+WHDoqrzKOGexU6jZK6e3bBrsGNMrIrbPe3EscPRFus24oq2at1BCqDEqECGSTKUqS4pqIVLVoh+mkrlxMq9Tx9JhEmARQumY2uW3hp9TjhrHFPUDrpu3b26ZjPf6IwnlbY4SKWqVYMqAhxv3TDg2RdcM8cIgjXcpKFVxkPDWul0AOmWjJ3untILfMHXWi854a2XPgYQc5w9Z5FQvp3mh9JrQ66bj3zheHWFdC5KXsoLNaGvkNIc5kB8ZAkThwTPtLQYOeEcZMS3WDIO/2RCwD6cVXq1zBFMXnRnODZBuk6jlooqgJk1SA0QQxpxF2CST7xiRuUdttZax73f7dNoLi6Je7AzdZrpOJMYIlzHiy13ajmtIv1CxrRvLroxHAR0BKyrXYKVUXajQ7dBMt6b1Bti3Vq9VldtnPkP+19R4Dvp3QHEg5PcLwnHCFBX2nTBhzxTcYIbUNwmdwJwPoSuHbhe9ero2dw4s0fD1ma0sFNgacw0XZ5kYqWx7GslEzTo02nWJPUrPdanTvj/GqF9t4+4WPMlr4RvVbW1owjBZxtl4rLfanHkhbXPfyq3Co843W1Ez6oWV/E4IRXnNPA8l570Bgqk+0JmWhT4qzLi86zhD/DBVTbEv4tU8at5KG36DWhpgTjB3jVYD2A5haG3bXecBoPlZYevoPosfDTJf69n6aY46pOfPtBW2N9dzWshuZJjot3Yfhz+FqNqsqP8AqMxaRhGEZepQ+H3edx9FvmsF5f1e3K7MpPh5P1GGvLdllxoN8SWsf+Unm1h/9VK3xjaRn9N3NkfBCxXVAqta0LkmWX7Y3DD9N+t42e77qNM8i4flNX8WU3Nh1mHpUn5aucpDeVFVElXmWVqlwxiHbNOlVM02OYeYIWC6jdWhtDaAEtZ6lZ1G0XsCumY3ntj2dGCpWNURCnprLKNIOEkYCSzS+jWhEChIQNaeQ9yvUeemlOO+CFP7IkQVWq244uipVvuaLsgtp4RejcMBOnrja9kiMOHT/pBVtNNwLTfuhpvFjWyagg+U/lKk+80VGtulw/U0tdGjsJGMYIaDDS/2wA2kAIqOfLi4ui7DsZxw9PQXAscXsFSqXXWxIugT9wmEQaA1xMF1TCQ3AAkEzjg0njjF3IDA22QuM1Lp8we0D9BufTJBOcgnPVWsBJEHeSOA4cvZQfxMkhoLoJvH7Wtid+soKlr2dTumQGh2E78cJ9JC4DbPhmtUfL6UsZmXEAEZQ3jOsBegEgP/AFVahDZiLoAIHlEw043p4Zoqtme7CoQd4uiAC0nAtmXAgjPDA8FXLCZfLbXuywlkeIWrYLiSKdJ4bP6hAz/SN/NFZ9k1G5Nx1Xs+0LPSP3wNBviQPXH99Cse1bIcR/I3EH+YxIw0GGeaj7cibt8r2vO20KrT9pLuGHe7qE7rRUZ9zQ70jHDeOehXbnZkghguicSQcccY3zhEcQhOxIBjASeeJndl6KbrlJm4k7RpnMFp3/qHUKJ1vpj/AMjR69wuj2hsIHAUwcx5YBEYQf5cfgrAtfhloON5szgNNcfRZXS0m0vqt3EH1Ql/FVh4biYc5g4Eg8CgfsN4xFWoPVR9pP3E7nFRPqkKu+y2hmN8Ef1N/CrutNXAPpgyQJadTGIKrdVXxylqC21PMVAHprRUknmoajsD3mvU74z+Pcyz8Z/GpsarDZ1xWmbUsWyNICtLxMp29eN5dXXWmUIfqqkwl9RV4jq+KyrbWrQLo9VD9RTVbI6oL0RzWuqTqmy+nOWp6oCvdMq/teiWLHIldDCujoVQ5sqemVjbJrwbpWsAsc8WuFWQ5JRhOsONH0iCkE3NOvTeecIgh9k46BASdMPZOESC0Wdrxde0OGhEhVqdYzcrOYHkksawnzNGRymcDhwOhi6FDaaRcDcLWvANx7m3rsxOGcGNUFekz6WDWhlLzFxLsQ45bznglVoSboJbTe0k3QMxdEZYS05/0JUnsq3qeFV9OG1LzYbeInIjfnA3RqJTa1x117mYuDabWiIw+07giFqlSAwaI1O89czzVU2kuMUm3vuBcTDQQYz35HAaobSwNN97jdMS0b3A+Vx3nTd7BE+m6p93kbJ8o+5wwOPMzI+ZwJRMp4yJcSbzbwn6b3Ah0/ygBzRAxEu3kov4O8SXm+dzY8jdMN574q4GBo3NEyeJO8nXJQmtLZbgLpIccGjDC9vzkEZiEEFYNEziRM8IAJwHMZLMtDHPbeAIGIO5zHNcQXHRuBBA80E6K+GXT5Ze835cfLdgkQIENGQjMgBSNsuN4k8APK1s5wBEzqfZSMujTvDyANgkHDLOCJ1m9JzlO3Z7WwIBIEZDsZla/wBPTAbzvPeqA09MBr38olj1NmsJxAJ+FWfsts5An2H4W99PTAa9/KA08MMBrr3qieudq7LZ/KCeWX4WFtnYLRTe5jHueBgKd0OGIBIvEDKTqYXbvo6YDXv5VZ9DDDAdzn8qYtjlZevD22Ng+t9Vz6VymTTD23TUfeaGs3jeSeSzrTRP0y4YiQJBBEmS0SN/ld0Xre3djXmkhgI5w7HQ5hchW8ONOEmnJkhzcyMjhEZnEgnFTcr767f+q3Gy/lylktjwBeaSNRn6gq/RtzHYXoOh8p910tPw1AxiPnvqoLb4Va8RBbwz9Y3Lmy1SuWZ1jlDwCq27YtazugF0biJLT6bjwXceDfDzgwVa4BcftERA1I1WP2rbxfzZmyNhucb1QQ3cNVuWmy4QAtuvTxgIf4eVvjrk9KXLrgds7HL2nBcBaqTqbi04Qve/4MHAhc74i8Gtrglohyv4KW9eRUakOBXS0Kt4ArH2vsepZ3EPaecYKbZNfCFlsi2u++NmUlGCnXPxv19Kgoh7oU/t37LvcQvcovlCOiccEDp+aYcOqccOqB+fRPzTDh1ThBBbKLnXCHvYGuvOa0A/UA/QZExllHugs1b6tMPaHUwZgPYWPiSAS132zE4ieStBU7XSLXGs1tSq9rLoph4DTLgSQ1xAvcdBxMg1mqfolziGhxeWkB2OEcckdWsWxDS6TBjE/jWck9qo3hi5wmMGROfI8scE1OqXTILYJHPQj/CIQ1REPquMjG42SJIyhuLvtOHNSVKJe2PMzCIEAjTETdGWGeCKy2cMHHe4gAnXLBo/xorA6IlFSphoAAAgZDIYY/8AZxKRHqVJyQ8uqACNenfyhcNeikA0695oeXXvNBE4a9EDxr0UvLr3mgHD1PeaCFzdfQKOo3XE7h38qcjTqoyNOveaCrVoD13Dv5VKvYQcwHHcNO9VpHh11/Kp221tpjHEnIbzz6Zqept57Zlosl0SAMxyE4LNdYi9zomdxmMJJHIei0jRdUdNTdiGzAbxdp84blAy2B9X6VCC4/c8DBrf6Rl69J3VUncr1JZ9lNe7zAEDH8K/aGxgMgr1ns4Y2Op3k6krPtjsVZr1TuyUZajDUz0gjAVqkqzVZphShV2nsKlXbD2g+i4Xaf8ApxcJdRMcF6awqVqWS/JLx4o7w3aAYu5JL2w0m6BJZfZxafdrXn1PfREgHQIgdO/yrsR8+ifn0QtOnVEEBc0/NCPdP8oC5p/ZMPdOgXt37JeySR7CCp9E03TSY2Kjy6q5zyLuH3gHPfhghr0xIe2XuaHXYdhJBBEzCukTnv3Zz+VUj6WH+1Ss7W63SHTloG548eGMgqL8BIh0AluHlJGWGHqpufRU30i03qTJLywOJdEtE+YAmMAeZ0KsscD9uPHPLD1QSO49O80LuPTvNOOGffcJe5UAXcctO/hC7jl33CM9T8fhCep+PwgjfxwGnfwhI9B33COPU99ELup+EEb+OWnfwon8ctO/hSu6nvoondT30RIHLJr0WUi6o50YzeOJ/taNeOJU+1NpMoiXYu3NHHLl8nisIWKpanX68hu5mWH9Wg4b95OSrllMfk8eqtotdS1G5RFylkXZ3tf7j7ayul8PbKZQYboxdiScS46k709CzBoAaOC0iYEKmu3K9qbOIbQ/BZFQyVetb1SYFsQ0IHhSgIHhSIaeatsUNNilQSByka5V5RtciFkOSUYcnQbXPoi5oBwTj376KqEgPoiHTv2Uc+pRA69EBhEEHPv8ouaAhwTg6IeadAQ4JJvYJeyB/lM9gIggOncRI1yPonHslyQVH1LpIrPaQ9wFJobB/tP8xx5QOZQMpmmQ0Na2kASTeMg7s92eXtGN3l1zx15qkWtMUqv+69wJkshsScNBGWvNSLTThoP2/YJxwwCq0HFpLagY1oLW0g10zhEEEDEYBWufTvNAuXfL8oOXX8flG7j07zQnj0/P4UARw695oDw6oydcu8/woq9QAEuMAd+p4IAdw6rE2jtaD9OgLzzv3DjP7n0BTWm1PtHlp+Wnvdvdy1+OeSs2SwNYMBzOZJ1J3lZ5bOfC0jOsOycb9Q3n6nITndn5zK1LoAwUxUTlz338rwqWaKq9RtKjrvXVqnMVL8q9cyhATpwVoBckWImtRFADWpEI4ScpQihOAiARBqgNKSkuJIht+3fsnA0SjVPz75qoQ4de8044Jew76JDoEBA+pRDqUI4J28EBD3T/AChHDv8AKcHRARS59/lMEvlAXNI8UPz30ToHPsgrNLmkBxbhgREjiJwRJHigqOoseQ0svOplrg97J80EBzTrDiJGpGqGjXIIbUc01HXiLsxAx35cvnNWa9O8Ilzcf0mDyUT5cDdFwiQC5okbpAyUiWfU99ExPqe+irWW0gn6d4F7GtLyN94Zgce5UFr2hBuUhefzwHEnv1iEvoT222NpCXHHcBmeAHf7LJdRfXdeq4N3M/5fjrOQtWaxY33m8879ODRu+VcgBc+ezvqLyIWUg1JxUjlE5ZrI3qNyNwUblAjc6FXeZSe5MuzH4UMiSaEQCkIBPCdIKUGhMUYCK4gjaFNTanbTU7GIAuJKxcSRC1899E8epSSVUn4lOePf5SSRAo175pxikkgcY8kvhJJA4OiQOiSSB507/KXJJJA89U3ykkgRVHa1rZSa177xMwxoMX3Zgabsz74BMkoyvJaRQp2mrWbjDAfuiDH9I1jeThM4Hdbs1lDRgOe8k6k7ynSXNcrl8r8WCgckkoSByicUkkSjcqlurhjC4pJJPlCvSMwUaSS61RgJJJKYHRNanSSiRrFI2mkkiEjWKRrUkkQkupJJIl//2Q=="/>
          <p:cNvSpPr>
            <a:spLocks noChangeAspect="1" noChangeArrowheads="1"/>
          </p:cNvSpPr>
          <p:nvPr/>
        </p:nvSpPr>
        <p:spPr bwMode="auto">
          <a:xfrm>
            <a:off x="0"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765" y="56022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Main Idea   </a:t>
            </a:r>
            <a:endParaRPr lang="en-US" dirty="0"/>
          </a:p>
        </p:txBody>
      </p:sp>
      <p:sp>
        <p:nvSpPr>
          <p:cNvPr id="3" name="Content Placeholder 2"/>
          <p:cNvSpPr>
            <a:spLocks noGrp="1"/>
          </p:cNvSpPr>
          <p:nvPr>
            <p:ph idx="1"/>
          </p:nvPr>
        </p:nvSpPr>
        <p:spPr>
          <a:xfrm>
            <a:off x="1065214" y="1752600"/>
            <a:ext cx="10701670" cy="4229100"/>
          </a:xfrm>
        </p:spPr>
        <p:txBody>
          <a:bodyPr>
            <a:normAutofit/>
          </a:bodyPr>
          <a:lstStyle/>
          <a:p>
            <a:pPr marL="0" indent="0">
              <a:buNone/>
            </a:pPr>
            <a:r>
              <a:rPr lang="en-US" dirty="0" smtClean="0"/>
              <a:t>Follow these steps to determine main idea:</a:t>
            </a:r>
          </a:p>
          <a:p>
            <a:pPr marL="0" indent="0">
              <a:buNone/>
            </a:pPr>
            <a:r>
              <a:rPr lang="en-US" dirty="0" smtClean="0"/>
              <a:t>1.  Identify the details</a:t>
            </a:r>
          </a:p>
          <a:p>
            <a:pPr marL="457200" indent="-457200">
              <a:buAutoNum type="arabicPeriod" startAt="2"/>
            </a:pPr>
            <a:r>
              <a:rPr lang="en-US" dirty="0" smtClean="0"/>
              <a:t>Compare details to determine what they have in common.</a:t>
            </a:r>
          </a:p>
          <a:p>
            <a:pPr marL="457200" indent="-457200">
              <a:buAutoNum type="arabicPeriod" startAt="2"/>
            </a:pPr>
            <a:r>
              <a:rPr lang="en-US" dirty="0" smtClean="0"/>
              <a:t>Use your own words to paraphrase what they have in common.</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165" y="30755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72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75701"/>
          </a:xfrm>
        </p:spPr>
        <p:txBody>
          <a:bodyPr/>
          <a:lstStyle/>
          <a:p>
            <a:pPr algn="ctr"/>
            <a:r>
              <a:rPr lang="en-US" dirty="0" smtClean="0"/>
              <a:t>Examples of Main Idea in texts</a:t>
            </a:r>
            <a:endParaRPr lang="en-US" dirty="0"/>
          </a:p>
        </p:txBody>
      </p:sp>
      <p:sp>
        <p:nvSpPr>
          <p:cNvPr id="3" name="Content Placeholder 2"/>
          <p:cNvSpPr>
            <a:spLocks noGrp="1"/>
          </p:cNvSpPr>
          <p:nvPr>
            <p:ph idx="1"/>
          </p:nvPr>
        </p:nvSpPr>
        <p:spPr>
          <a:xfrm>
            <a:off x="1065214" y="1410159"/>
            <a:ext cx="10058400" cy="5447841"/>
          </a:xfrm>
        </p:spPr>
        <p:txBody>
          <a:bodyPr>
            <a:normAutofit/>
          </a:bodyPr>
          <a:lstStyle/>
          <a:p>
            <a:pPr>
              <a:buFont typeface="Courier New" pitchFamily="49" charset="0"/>
              <a:buChar char="o"/>
            </a:pPr>
            <a:r>
              <a:rPr lang="en-US" u="sng" dirty="0" smtClean="0"/>
              <a:t>Identifying paragraph main ideas:</a:t>
            </a:r>
          </a:p>
          <a:p>
            <a:pPr lvl="1">
              <a:buFont typeface="Courier New" pitchFamily="49" charset="0"/>
              <a:buChar char="o"/>
            </a:pPr>
            <a:r>
              <a:rPr lang="en-US" dirty="0" smtClean="0"/>
              <a:t>The sentences are the details.  They are compared to determine the main idea, which can be stated as a phrase or a sentence.  In most paragraphs, the main idea is embedded in a topic sentence, but the main idea may also be </a:t>
            </a:r>
            <a:r>
              <a:rPr lang="en-US" u="sng" dirty="0" smtClean="0"/>
              <a:t>implied</a:t>
            </a:r>
            <a:r>
              <a:rPr lang="en-US" dirty="0" smtClean="0"/>
              <a:t> (suggested, not overtly stated)</a:t>
            </a:r>
          </a:p>
          <a:p>
            <a:pPr>
              <a:buFont typeface="Courier New" pitchFamily="49" charset="0"/>
              <a:buChar char="o"/>
            </a:pPr>
            <a:r>
              <a:rPr lang="en-US" u="sng" dirty="0" smtClean="0"/>
              <a:t>Identifying the main idea of a section of expository text (like the ones we will be reading this six weeks)</a:t>
            </a:r>
          </a:p>
          <a:p>
            <a:pPr lvl="1">
              <a:buFont typeface="Courier New" pitchFamily="49" charset="0"/>
              <a:buChar char="o"/>
            </a:pPr>
            <a:r>
              <a:rPr lang="en-US" dirty="0" smtClean="0"/>
              <a:t>The paragraphs are the details, and they are compared to determine the section’s main idea.  The main ideas are the details that are compared to determine the overarching main idea of the entire chapter.  </a:t>
            </a:r>
          </a:p>
          <a:p>
            <a:pPr lvl="1">
              <a:buFont typeface="Courier New" pitchFamily="49" charset="0"/>
              <a:buChar char="o"/>
            </a:pPr>
            <a:endParaRPr lang="en-US" u="sng" dirty="0" smtClean="0"/>
          </a:p>
          <a:p>
            <a:pPr marL="914400" lvl="1" indent="-457200">
              <a:buAutoNum type="arabicPeriod"/>
            </a:pPr>
            <a:endParaRPr lang="en-US"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Goldilocks – remember her?</a:t>
            </a:r>
            <a:endParaRPr lang="en-US" sz="4000" dirty="0"/>
          </a:p>
        </p:txBody>
      </p:sp>
      <p:sp>
        <p:nvSpPr>
          <p:cNvPr id="3" name="Content Placeholder 2"/>
          <p:cNvSpPr>
            <a:spLocks noGrp="1"/>
          </p:cNvSpPr>
          <p:nvPr>
            <p:ph idx="1"/>
          </p:nvPr>
        </p:nvSpPr>
        <p:spPr/>
        <p:txBody>
          <a:bodyPr>
            <a:normAutofit/>
          </a:bodyPr>
          <a:lstStyle/>
          <a:p>
            <a:r>
              <a:rPr lang="en-US" sz="2200" dirty="0" smtClean="0"/>
              <a:t>Students often state a main idea too generally or too specifically, but your goal is to state one that is just right . . . </a:t>
            </a:r>
            <a:r>
              <a:rPr lang="en-US" sz="2200" dirty="0"/>
              <a:t>g</a:t>
            </a:r>
            <a:r>
              <a:rPr lang="en-US" sz="2200" dirty="0" smtClean="0"/>
              <a:t>et it? </a:t>
            </a:r>
          </a:p>
          <a:p>
            <a:endParaRPr lang="en-US" sz="2200" dirty="0"/>
          </a:p>
          <a:p>
            <a:r>
              <a:rPr lang="en-US" sz="2200" dirty="0" smtClean="0"/>
              <a:t>Ask yourself these questions to determine main idea:</a:t>
            </a:r>
          </a:p>
          <a:p>
            <a:pPr lvl="1"/>
            <a:r>
              <a:rPr lang="en-US" sz="1800" dirty="0" smtClean="0"/>
              <a:t>Is my main idea too specific?</a:t>
            </a:r>
          </a:p>
          <a:p>
            <a:pPr lvl="1"/>
            <a:r>
              <a:rPr lang="en-US" sz="1800" dirty="0" smtClean="0"/>
              <a:t>Is my main idea too general?</a:t>
            </a:r>
          </a:p>
          <a:p>
            <a:pPr lvl="1"/>
            <a:r>
              <a:rPr lang="en-US" sz="1800" dirty="0" smtClean="0"/>
              <a:t>How can I change it to make it just right?</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765" y="240632"/>
            <a:ext cx="2619375" cy="1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9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to find main idea</a:t>
            </a:r>
            <a:endParaRPr lang="en-US" dirty="0"/>
          </a:p>
        </p:txBody>
      </p:sp>
      <p:sp>
        <p:nvSpPr>
          <p:cNvPr id="4" name="Content Placeholder 3"/>
          <p:cNvSpPr>
            <a:spLocks noGrp="1"/>
          </p:cNvSpPr>
          <p:nvPr>
            <p:ph sz="half" idx="1"/>
          </p:nvPr>
        </p:nvSpPr>
        <p:spPr/>
        <p:txBody>
          <a:bodyPr/>
          <a:lstStyle/>
          <a:p>
            <a:r>
              <a:rPr lang="en-US" dirty="0" smtClean="0"/>
              <a:t>Turn to a clean page in your spiral or binder.</a:t>
            </a:r>
          </a:p>
          <a:p>
            <a:r>
              <a:rPr lang="en-US" dirty="0" smtClean="0"/>
              <a:t>Read the words in the box to the right.</a:t>
            </a:r>
          </a:p>
          <a:p>
            <a:r>
              <a:rPr lang="en-US" dirty="0" smtClean="0"/>
              <a:t>Categorize these words:  how are they connected?</a:t>
            </a:r>
            <a:endParaRPr lang="en-US" dirty="0"/>
          </a:p>
        </p:txBody>
      </p:sp>
      <p:sp>
        <p:nvSpPr>
          <p:cNvPr id="5" name="Content Placeholder 4"/>
          <p:cNvSpPr>
            <a:spLocks noGrp="1"/>
          </p:cNvSpPr>
          <p:nvPr>
            <p:ph sz="half" idx="2"/>
          </p:nvPr>
        </p:nvSpPr>
        <p:spPr>
          <a:xfrm>
            <a:off x="6641431" y="1825625"/>
            <a:ext cx="4501489" cy="3075984"/>
          </a:xfrm>
          <a:noFill/>
          <a:ln w="28575"/>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Brother	    Aunt</a:t>
            </a:r>
          </a:p>
          <a:p>
            <a:pPr marL="0" indent="0">
              <a:buNone/>
            </a:pPr>
            <a:r>
              <a:rPr lang="en-US" dirty="0" smtClean="0"/>
              <a:t>Sister		    Grandfather</a:t>
            </a:r>
          </a:p>
          <a:p>
            <a:pPr marL="0" indent="0">
              <a:buNone/>
            </a:pPr>
            <a:r>
              <a:rPr lang="en-US" dirty="0" smtClean="0"/>
              <a:t>Father	    Uncle</a:t>
            </a:r>
          </a:p>
          <a:p>
            <a:pPr marL="0" indent="0">
              <a:buNone/>
            </a:pPr>
            <a:r>
              <a:rPr lang="en-US" dirty="0" smtClean="0"/>
              <a:t>Mother	    Niece</a:t>
            </a:r>
          </a:p>
          <a:p>
            <a:pPr marL="0" indent="0">
              <a:buNone/>
            </a:pPr>
            <a:r>
              <a:rPr lang="en-US" dirty="0" smtClean="0"/>
              <a:t>Cousin	    Nephew</a:t>
            </a:r>
          </a:p>
        </p:txBody>
      </p:sp>
    </p:spTree>
    <p:extLst>
      <p:ext uri="{BB962C8B-B14F-4D97-AF65-F5344CB8AC3E}">
        <p14:creationId xmlns:p14="http://schemas.microsoft.com/office/powerpoint/2010/main" val="321663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Categorizing to find main idea</a:t>
            </a:r>
          </a:p>
        </p:txBody>
      </p:sp>
      <p:sp>
        <p:nvSpPr>
          <p:cNvPr id="4" name="Content Placeholder 3"/>
          <p:cNvSpPr>
            <a:spLocks noGrp="1"/>
          </p:cNvSpPr>
          <p:nvPr>
            <p:ph sz="half" idx="1"/>
          </p:nvPr>
        </p:nvSpPr>
        <p:spPr/>
        <p:txBody>
          <a:bodyPr/>
          <a:lstStyle/>
          <a:p>
            <a:r>
              <a:rPr lang="en-US" dirty="0"/>
              <a:t>Read the words in the box to the right.</a:t>
            </a:r>
          </a:p>
          <a:p>
            <a:r>
              <a:rPr lang="en-US" dirty="0" smtClean="0"/>
              <a:t>On the same piece of paper, categorize </a:t>
            </a:r>
            <a:r>
              <a:rPr lang="en-US" dirty="0"/>
              <a:t>these </a:t>
            </a:r>
            <a:r>
              <a:rPr lang="en-US" dirty="0" smtClean="0"/>
              <a:t>words: how do they fit together?</a:t>
            </a:r>
            <a:endParaRPr lang="en-US" dirty="0"/>
          </a:p>
          <a:p>
            <a:endParaRPr lang="en-US" dirty="0"/>
          </a:p>
        </p:txBody>
      </p:sp>
      <p:sp>
        <p:nvSpPr>
          <p:cNvPr id="5" name="Content Placeholder 4"/>
          <p:cNvSpPr>
            <a:spLocks noGrp="1"/>
          </p:cNvSpPr>
          <p:nvPr>
            <p:ph sz="half" idx="2"/>
          </p:nvPr>
        </p:nvSpPr>
        <p:spPr>
          <a:xfrm>
            <a:off x="6833937" y="1825625"/>
            <a:ext cx="4223924" cy="3554449"/>
          </a:xfrm>
          <a:noFill/>
          <a:ln w="28575"/>
        </p:spPr>
        <p:style>
          <a:lnRef idx="2">
            <a:schemeClr val="dk1"/>
          </a:lnRef>
          <a:fillRef idx="1">
            <a:schemeClr val="lt1"/>
          </a:fillRef>
          <a:effectRef idx="0">
            <a:schemeClr val="dk1"/>
          </a:effectRef>
          <a:fontRef idx="minor">
            <a:schemeClr val="dk1"/>
          </a:fontRef>
        </p:style>
        <p:txBody>
          <a:bodyPr/>
          <a:lstStyle/>
          <a:p>
            <a:pPr marL="0" indent="0">
              <a:buNone/>
            </a:pPr>
            <a:r>
              <a:rPr lang="en-US" dirty="0"/>
              <a:t>a</a:t>
            </a:r>
            <a:r>
              <a:rPr lang="en-US" dirty="0" smtClean="0"/>
              <a:t>pple		      banana</a:t>
            </a:r>
          </a:p>
          <a:p>
            <a:pPr marL="0" indent="0">
              <a:buNone/>
            </a:pPr>
            <a:r>
              <a:rPr lang="en-US" dirty="0"/>
              <a:t>d</a:t>
            </a:r>
            <a:r>
              <a:rPr lang="en-US" dirty="0" smtClean="0"/>
              <a:t>onut		      orange</a:t>
            </a:r>
          </a:p>
          <a:p>
            <a:pPr marL="0" indent="0">
              <a:buNone/>
            </a:pPr>
            <a:r>
              <a:rPr lang="en-US" dirty="0"/>
              <a:t>s</a:t>
            </a:r>
            <a:r>
              <a:rPr lang="en-US" dirty="0" smtClean="0"/>
              <a:t>pinach	      chocolate</a:t>
            </a:r>
          </a:p>
          <a:p>
            <a:pPr marL="0" indent="0">
              <a:buNone/>
            </a:pPr>
            <a:r>
              <a:rPr lang="en-US" dirty="0"/>
              <a:t>a</a:t>
            </a:r>
            <a:r>
              <a:rPr lang="en-US" dirty="0" smtClean="0"/>
              <a:t>sparagus	      broccoli</a:t>
            </a:r>
          </a:p>
          <a:p>
            <a:pPr marL="0" indent="0">
              <a:buNone/>
            </a:pPr>
            <a:r>
              <a:rPr lang="en-US" dirty="0"/>
              <a:t>g</a:t>
            </a:r>
            <a:r>
              <a:rPr lang="en-US" dirty="0" smtClean="0"/>
              <a:t>rape		      pear</a:t>
            </a:r>
          </a:p>
          <a:p>
            <a:pPr marL="0" indent="0">
              <a:buNone/>
            </a:pPr>
            <a:r>
              <a:rPr lang="en-US" dirty="0"/>
              <a:t>s</a:t>
            </a:r>
            <a:r>
              <a:rPr lang="en-US" dirty="0" smtClean="0"/>
              <a:t>tring bean         </a:t>
            </a:r>
            <a:endParaRPr lang="en-US" dirty="0"/>
          </a:p>
        </p:txBody>
      </p:sp>
    </p:spTree>
    <p:extLst>
      <p:ext uri="{BB962C8B-B14F-4D97-AF65-F5344CB8AC3E}">
        <p14:creationId xmlns:p14="http://schemas.microsoft.com/office/powerpoint/2010/main" val="351743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categories include . . . </a:t>
            </a:r>
            <a:endParaRPr lang="en-US" dirty="0"/>
          </a:p>
        </p:txBody>
      </p:sp>
      <p:sp>
        <p:nvSpPr>
          <p:cNvPr id="3" name="Content Placeholder 2"/>
          <p:cNvSpPr>
            <a:spLocks noGrp="1"/>
          </p:cNvSpPr>
          <p:nvPr>
            <p:ph idx="1"/>
          </p:nvPr>
        </p:nvSpPr>
        <p:spPr/>
        <p:txBody>
          <a:bodyPr/>
          <a:lstStyle/>
          <a:p>
            <a:r>
              <a:rPr lang="en-US" dirty="0" smtClean="0"/>
              <a:t>Fruits (apple, banana, grape, orange, pear) and Vegetables (asparagus, broccoli, spinach, string beans)</a:t>
            </a:r>
          </a:p>
          <a:p>
            <a:r>
              <a:rPr lang="en-US" dirty="0" smtClean="0"/>
              <a:t>Green food (broccoli, asparagus, apple, grape, pear)</a:t>
            </a:r>
          </a:p>
          <a:p>
            <a:r>
              <a:rPr lang="en-US" dirty="0" smtClean="0"/>
              <a:t>Round food (apple, donut, grape, orange)</a:t>
            </a:r>
          </a:p>
          <a:p>
            <a:r>
              <a:rPr lang="en-US" dirty="0" smtClean="0"/>
              <a:t>Healthy food (</a:t>
            </a:r>
            <a:r>
              <a:rPr lang="en-US" dirty="0"/>
              <a:t>apple, banana, grape, orange, </a:t>
            </a:r>
            <a:r>
              <a:rPr lang="en-US" dirty="0" smtClean="0"/>
              <a:t>pear, asparagus</a:t>
            </a:r>
            <a:r>
              <a:rPr lang="en-US" dirty="0"/>
              <a:t>, broccoli, spinach, string beans</a:t>
            </a:r>
            <a:r>
              <a:rPr lang="en-US" dirty="0" smtClean="0"/>
              <a:t>)</a:t>
            </a:r>
          </a:p>
          <a:p>
            <a:r>
              <a:rPr lang="en-US" dirty="0" smtClean="0"/>
              <a:t>Unhealthy food (donut, chocolate)</a:t>
            </a:r>
            <a:endParaRPr lang="en-US" dirty="0"/>
          </a:p>
        </p:txBody>
      </p:sp>
    </p:spTree>
    <p:extLst>
      <p:ext uri="{BB962C8B-B14F-4D97-AF65-F5344CB8AC3E}">
        <p14:creationId xmlns:p14="http://schemas.microsoft.com/office/powerpoint/2010/main" val="43618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Paragraph #1</a:t>
            </a:r>
            <a:endParaRPr lang="en-US" dirty="0"/>
          </a:p>
        </p:txBody>
      </p:sp>
      <p:sp>
        <p:nvSpPr>
          <p:cNvPr id="3" name="Content Placeholder 2"/>
          <p:cNvSpPr>
            <a:spLocks noGrp="1"/>
          </p:cNvSpPr>
          <p:nvPr>
            <p:ph idx="1"/>
          </p:nvPr>
        </p:nvSpPr>
        <p:spPr/>
        <p:txBody>
          <a:bodyPr>
            <a:normAutofit lnSpcReduction="10000"/>
          </a:bodyPr>
          <a:lstStyle/>
          <a:p>
            <a:r>
              <a:rPr lang="en-US" dirty="0"/>
              <a:t>Bacteria help humans in many ways.  Bacteria are involved in the production of food, fuel, medicines and other useful products.  Some are used in industry processes.  Others help break down pollutants, which are substances such as waste materials or harmful chemicals that dirty the environment.</a:t>
            </a:r>
          </a:p>
          <a:p>
            <a:r>
              <a:rPr lang="en-US" dirty="0"/>
              <a:t>Main Idea:</a:t>
            </a:r>
          </a:p>
          <a:p>
            <a:pPr marL="0" indent="0">
              <a:buNone/>
            </a:pPr>
            <a:r>
              <a:rPr lang="en-US" dirty="0"/>
              <a:t>	</a:t>
            </a:r>
            <a:r>
              <a:rPr lang="en-US" dirty="0" smtClean="0"/>
              <a:t>Too </a:t>
            </a:r>
            <a:r>
              <a:rPr lang="en-US" dirty="0"/>
              <a:t>specific:  </a:t>
            </a:r>
            <a:r>
              <a:rPr lang="en-US" u="sng" dirty="0"/>
              <a:t>Bacteria break down pollutants</a:t>
            </a:r>
            <a:endParaRPr lang="en-US" dirty="0"/>
          </a:p>
          <a:p>
            <a:pPr marL="0" indent="0">
              <a:buNone/>
            </a:pPr>
            <a:r>
              <a:rPr lang="en-US" dirty="0"/>
              <a:t>	Too general:  </a:t>
            </a:r>
            <a:r>
              <a:rPr lang="en-US" u="sng" dirty="0"/>
              <a:t>Bacteria</a:t>
            </a:r>
            <a:endParaRPr lang="en-US" dirty="0"/>
          </a:p>
          <a:p>
            <a:pPr marL="0" indent="0">
              <a:buNone/>
            </a:pPr>
            <a:r>
              <a:rPr lang="en-US" dirty="0"/>
              <a:t>	</a:t>
            </a:r>
            <a:r>
              <a:rPr lang="en-US" dirty="0" smtClean="0"/>
              <a:t>Just </a:t>
            </a:r>
            <a:r>
              <a:rPr lang="en-US" dirty="0"/>
              <a:t>right:  </a:t>
            </a:r>
            <a:r>
              <a:rPr lang="en-US" u="sng" dirty="0"/>
              <a:t>Bacteria </a:t>
            </a:r>
            <a:r>
              <a:rPr lang="en-US" u="sng" dirty="0" smtClean="0"/>
              <a:t>help </a:t>
            </a:r>
            <a:r>
              <a:rPr lang="en-US" u="sng" dirty="0"/>
              <a:t>humans in many ways</a:t>
            </a:r>
            <a:endParaRPr lang="en-US" dirty="0"/>
          </a:p>
          <a:p>
            <a:endParaRPr lang="en-US" dirty="0"/>
          </a:p>
          <a:p>
            <a:endParaRPr lang="en-US" dirty="0"/>
          </a:p>
        </p:txBody>
      </p:sp>
    </p:spTree>
    <p:extLst>
      <p:ext uri="{BB962C8B-B14F-4D97-AF65-F5344CB8AC3E}">
        <p14:creationId xmlns:p14="http://schemas.microsoft.com/office/powerpoint/2010/main" val="152859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Paragraph #2</a:t>
            </a:r>
            <a:endParaRPr lang="en-US" dirty="0"/>
          </a:p>
        </p:txBody>
      </p:sp>
      <p:sp>
        <p:nvSpPr>
          <p:cNvPr id="3" name="Content Placeholder 2"/>
          <p:cNvSpPr>
            <a:spLocks noGrp="1"/>
          </p:cNvSpPr>
          <p:nvPr>
            <p:ph idx="1"/>
          </p:nvPr>
        </p:nvSpPr>
        <p:spPr/>
        <p:txBody>
          <a:bodyPr>
            <a:normAutofit fontScale="62500" lnSpcReduction="20000"/>
          </a:bodyPr>
          <a:lstStyle/>
          <a:p>
            <a:r>
              <a:rPr lang="en-US" sz="2900" dirty="0"/>
              <a:t>The first Spanish explorers, such as Coronado, had left horses behind.  For a time, bands of horses roamed wild.  Then the Native Americans learned to tame the horses and to ride them.  As more learned to ride, they moved onto the Plains.   With the horse, the Native Americans could easily follow the buffalo herds.  Horses also made it easier to chase down and kill buffalo.  Because hunting buffalo took far less effort than farming, buffalo became the main food of the Native Americans who lived on the Plains</a:t>
            </a:r>
            <a:r>
              <a:rPr lang="en-US" sz="2900" dirty="0" smtClean="0"/>
              <a:t>.</a:t>
            </a:r>
            <a:endParaRPr lang="en-US" dirty="0"/>
          </a:p>
          <a:p>
            <a:r>
              <a:rPr lang="en-US" sz="3100" b="1" dirty="0"/>
              <a:t>Main Idea:</a:t>
            </a:r>
          </a:p>
          <a:p>
            <a:pPr marL="0" indent="0">
              <a:buNone/>
            </a:pPr>
            <a:r>
              <a:rPr lang="en-US" sz="3100" b="1" dirty="0" smtClean="0"/>
              <a:t>	Too </a:t>
            </a:r>
            <a:r>
              <a:rPr lang="en-US" sz="3100" b="1" dirty="0"/>
              <a:t>specific:  </a:t>
            </a:r>
            <a:r>
              <a:rPr lang="en-US" sz="3100" b="1" u="sng" dirty="0"/>
              <a:t>Spanish explorers left horses behind</a:t>
            </a:r>
            <a:endParaRPr lang="en-US" sz="3100" b="1" dirty="0"/>
          </a:p>
          <a:p>
            <a:pPr marL="0" indent="0">
              <a:buNone/>
            </a:pPr>
            <a:r>
              <a:rPr lang="en-US" sz="3100" b="1" dirty="0" smtClean="0"/>
              <a:t>	Too </a:t>
            </a:r>
            <a:r>
              <a:rPr lang="en-US" sz="3100" b="1" dirty="0"/>
              <a:t>general:  </a:t>
            </a:r>
            <a:r>
              <a:rPr lang="en-US" sz="3100" b="1" u="sng" dirty="0"/>
              <a:t>Horses on the plains</a:t>
            </a:r>
            <a:endParaRPr lang="en-US" sz="3100" b="1" dirty="0"/>
          </a:p>
          <a:p>
            <a:pPr marL="0" indent="0">
              <a:buNone/>
            </a:pPr>
            <a:r>
              <a:rPr lang="en-US" sz="3100" b="1" dirty="0" smtClean="0"/>
              <a:t>	Just </a:t>
            </a:r>
            <a:r>
              <a:rPr lang="en-US" sz="3100" b="1" dirty="0"/>
              <a:t>right:  </a:t>
            </a:r>
            <a:r>
              <a:rPr lang="en-US" sz="3100" b="1" u="sng" dirty="0"/>
              <a:t>The use of horses changed life for the Native Americans who </a:t>
            </a:r>
            <a:r>
              <a:rPr lang="en-US" sz="3100" b="1" dirty="0" smtClean="0"/>
              <a:t>		      </a:t>
            </a:r>
            <a:r>
              <a:rPr lang="en-US" sz="3100" b="1" u="sng" dirty="0" smtClean="0"/>
              <a:t>lived </a:t>
            </a:r>
            <a:r>
              <a:rPr lang="en-US" sz="3100" b="1" u="sng" dirty="0"/>
              <a:t>on the Plains</a:t>
            </a:r>
            <a:endParaRPr lang="en-US" sz="3100" b="1" dirty="0"/>
          </a:p>
          <a:p>
            <a:endParaRPr lang="en-US" sz="2200" b="1" dirty="0"/>
          </a:p>
        </p:txBody>
      </p:sp>
    </p:spTree>
    <p:extLst>
      <p:ext uri="{BB962C8B-B14F-4D97-AF65-F5344CB8AC3E}">
        <p14:creationId xmlns:p14="http://schemas.microsoft.com/office/powerpoint/2010/main" val="212845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Idea/Details Practice</a:t>
            </a:r>
            <a:endParaRPr lang="en-US" dirty="0"/>
          </a:p>
        </p:txBody>
      </p:sp>
      <p:sp>
        <p:nvSpPr>
          <p:cNvPr id="3" name="Content Placeholder 2"/>
          <p:cNvSpPr>
            <a:spLocks noGrp="1"/>
          </p:cNvSpPr>
          <p:nvPr>
            <p:ph idx="1"/>
          </p:nvPr>
        </p:nvSpPr>
        <p:spPr/>
        <p:txBody>
          <a:bodyPr/>
          <a:lstStyle/>
          <a:p>
            <a:r>
              <a:rPr lang="en-US" dirty="0" smtClean="0"/>
              <a:t>Review THIEVES; scan your text for THIEVES</a:t>
            </a:r>
          </a:p>
          <a:p>
            <a:r>
              <a:rPr lang="en-US" dirty="0" smtClean="0"/>
              <a:t>In your group, read the sample text provided.</a:t>
            </a:r>
          </a:p>
          <a:p>
            <a:r>
              <a:rPr lang="en-US" dirty="0" smtClean="0"/>
              <a:t>Turn to the 2 column notes handout I’ve given you.</a:t>
            </a:r>
          </a:p>
          <a:p>
            <a:r>
              <a:rPr lang="en-US" dirty="0" smtClean="0"/>
              <a:t>On the left side, record the main ideas of your text.</a:t>
            </a:r>
          </a:p>
          <a:p>
            <a:r>
              <a:rPr lang="en-US" dirty="0" smtClean="0"/>
              <a:t>On the right side, record all of the details that support/explain each main idea.</a:t>
            </a:r>
          </a:p>
          <a:p>
            <a:r>
              <a:rPr lang="en-US" b="1" dirty="0" smtClean="0"/>
              <a:t>Hint:  Usually for each main idea you will have more than one detail.</a:t>
            </a:r>
            <a:endParaRPr lang="en-US" b="1" dirty="0"/>
          </a:p>
        </p:txBody>
      </p:sp>
    </p:spTree>
    <p:extLst>
      <p:ext uri="{BB962C8B-B14F-4D97-AF65-F5344CB8AC3E}">
        <p14:creationId xmlns:p14="http://schemas.microsoft.com/office/powerpoint/2010/main" val="32718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874295"/>
          </a:xfrm>
        </p:spPr>
        <p:txBody>
          <a:bodyPr/>
          <a:lstStyle/>
          <a:p>
            <a:pPr algn="ctr"/>
            <a:r>
              <a:rPr lang="en-US" dirty="0" smtClean="0"/>
              <a:t>TODAY’S AGENDA</a:t>
            </a:r>
            <a:endParaRPr dirty="0"/>
          </a:p>
        </p:txBody>
      </p:sp>
      <p:sp>
        <p:nvSpPr>
          <p:cNvPr id="14" name="Content Placeholder 13"/>
          <p:cNvSpPr>
            <a:spLocks noGrp="1"/>
          </p:cNvSpPr>
          <p:nvPr>
            <p:ph idx="1"/>
          </p:nvPr>
        </p:nvSpPr>
        <p:spPr>
          <a:xfrm>
            <a:off x="1065214" y="1407695"/>
            <a:ext cx="10058400" cy="4574005"/>
          </a:xfrm>
        </p:spPr>
        <p:txBody>
          <a:bodyPr>
            <a:normAutofit/>
          </a:bodyPr>
          <a:lstStyle/>
          <a:p>
            <a:r>
              <a:rPr lang="en-US" dirty="0" smtClean="0"/>
              <a:t>Collect memoir draft and peer edit handout; confirm turnitin.com submissions</a:t>
            </a:r>
          </a:p>
          <a:p>
            <a:r>
              <a:rPr lang="en-US" dirty="0" smtClean="0"/>
              <a:t>15 minute essay – Role of Food</a:t>
            </a:r>
          </a:p>
          <a:p>
            <a:r>
              <a:rPr lang="en-US" dirty="0" smtClean="0"/>
              <a:t>Identifying Main Ideas and Details in Nonfiction</a:t>
            </a:r>
            <a:endParaRPr lang="en-US" dirty="0"/>
          </a:p>
          <a:p>
            <a:r>
              <a:rPr lang="en-US" dirty="0" smtClean="0"/>
              <a:t>Main Idea Strategies and Practice, including THIEVES</a:t>
            </a:r>
          </a:p>
          <a:p>
            <a:pPr marL="0" indent="0" algn="ctr">
              <a:buNone/>
            </a:pPr>
            <a:r>
              <a:rPr lang="en-US" sz="4400" u="sng" dirty="0" smtClean="0"/>
              <a:t>LOOKING FORWARD</a:t>
            </a:r>
          </a:p>
          <a:p>
            <a:pPr marL="0" indent="0" algn="ctr">
              <a:buNone/>
            </a:pPr>
            <a:r>
              <a:rPr lang="en-US" dirty="0" smtClean="0"/>
              <a:t>Roots List 3 due for a completion stamp next class!</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The 15 Minute Essay: The Role of Food </a:t>
            </a:r>
          </a:p>
        </p:txBody>
      </p:sp>
      <p:sp>
        <p:nvSpPr>
          <p:cNvPr id="5" name="Subtitle 4"/>
          <p:cNvSpPr>
            <a:spLocks noGrp="1"/>
          </p:cNvSpPr>
          <p:nvPr>
            <p:ph type="subTitle" idx="1"/>
          </p:nvPr>
        </p:nvSpPr>
        <p:spPr/>
        <p:txBody>
          <a:bodyPr/>
          <a:lstStyle/>
          <a:p>
            <a:r>
              <a:rPr lang="en-US" dirty="0" smtClean="0"/>
              <a:t>Turn to a new clean page in your spiral or binder.</a:t>
            </a:r>
            <a:endParaRPr lang="en-US" dirty="0"/>
          </a:p>
        </p:txBody>
      </p:sp>
    </p:spTree>
    <p:extLst>
      <p:ext uri="{BB962C8B-B14F-4D97-AF65-F5344CB8AC3E}">
        <p14:creationId xmlns:p14="http://schemas.microsoft.com/office/powerpoint/2010/main" val="27118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6000" dirty="0"/>
              <a:t>Your task today:</a:t>
            </a:r>
          </a:p>
        </p:txBody>
      </p:sp>
      <p:sp>
        <p:nvSpPr>
          <p:cNvPr id="3" name="Content Placeholder 2"/>
          <p:cNvSpPr>
            <a:spLocks noGrp="1"/>
          </p:cNvSpPr>
          <p:nvPr>
            <p:ph idx="1"/>
          </p:nvPr>
        </p:nvSpPr>
        <p:spPr/>
        <p:txBody>
          <a:bodyPr>
            <a:normAutofit/>
          </a:bodyPr>
          <a:lstStyle/>
          <a:p>
            <a:pPr>
              <a:defRPr/>
            </a:pPr>
            <a:r>
              <a:rPr lang="en-US" sz="4000" dirty="0"/>
              <a:t>Write an essay explaining </a:t>
            </a:r>
            <a:r>
              <a:rPr lang="en-US" sz="4000" dirty="0" smtClean="0"/>
              <a:t>the roles that food play in our lives.</a:t>
            </a:r>
            <a:endParaRPr lang="en-US" sz="4000" dirty="0"/>
          </a:p>
        </p:txBody>
      </p:sp>
    </p:spTree>
    <p:extLst>
      <p:ext uri="{BB962C8B-B14F-4D97-AF65-F5344CB8AC3E}">
        <p14:creationId xmlns:p14="http://schemas.microsoft.com/office/powerpoint/2010/main" val="206347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353" y="420130"/>
            <a:ext cx="10058402" cy="1351005"/>
          </a:xfrm>
        </p:spPr>
        <p:txBody>
          <a:bodyPr>
            <a:normAutofit fontScale="90000"/>
          </a:bodyPr>
          <a:lstStyle/>
          <a:p>
            <a:r>
              <a:rPr lang="en-US" dirty="0" smtClean="0"/>
              <a:t>Prompt:  </a:t>
            </a:r>
            <a:r>
              <a:rPr lang="en-US" dirty="0"/>
              <a:t>Write an essay explaining the roles that food play in our lives.</a:t>
            </a:r>
            <a:br>
              <a:rPr lang="en-US" dirty="0"/>
            </a:br>
            <a:endParaRPr lang="en-US" dirty="0"/>
          </a:p>
        </p:txBody>
      </p:sp>
      <p:sp>
        <p:nvSpPr>
          <p:cNvPr id="3" name="Content Placeholder 2"/>
          <p:cNvSpPr>
            <a:spLocks noGrp="1"/>
          </p:cNvSpPr>
          <p:nvPr>
            <p:ph idx="1"/>
          </p:nvPr>
        </p:nvSpPr>
        <p:spPr/>
        <p:txBody>
          <a:bodyPr/>
          <a:lstStyle/>
          <a:p>
            <a:r>
              <a:rPr lang="en-US" dirty="0"/>
              <a:t>For the next two minutes, write </a:t>
            </a:r>
            <a:r>
              <a:rPr lang="en-US" u="sng" dirty="0"/>
              <a:t>one</a:t>
            </a:r>
            <a:r>
              <a:rPr lang="en-US" dirty="0"/>
              <a:t> sentence stating </a:t>
            </a:r>
            <a:r>
              <a:rPr lang="en-US" dirty="0" smtClean="0"/>
              <a:t>two roles food can play in a person’s life.   This </a:t>
            </a:r>
            <a:r>
              <a:rPr lang="en-US" dirty="0"/>
              <a:t>can be your first sentence (thesis statement).</a:t>
            </a:r>
          </a:p>
          <a:p>
            <a:r>
              <a:rPr lang="en-US" dirty="0"/>
              <a:t>Hint: Use the language of the prompt to write your complete sentence.</a:t>
            </a:r>
          </a:p>
          <a:p>
            <a:endParaRPr lang="en-US" dirty="0"/>
          </a:p>
        </p:txBody>
      </p:sp>
    </p:spTree>
    <p:extLst>
      <p:ext uri="{BB962C8B-B14F-4D97-AF65-F5344CB8AC3E}">
        <p14:creationId xmlns:p14="http://schemas.microsoft.com/office/powerpoint/2010/main" val="22963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Take a breath and </a:t>
            </a:r>
            <a:r>
              <a:rPr lang="en-US" dirty="0" smtClean="0"/>
              <a:t>indent your next paragraph.</a:t>
            </a:r>
            <a:r>
              <a:rPr lang="en-US" dirty="0"/>
              <a:t/>
            </a:r>
            <a:br>
              <a:rPr lang="en-US" dirty="0"/>
            </a:br>
            <a:endParaRPr lang="en-US" dirty="0"/>
          </a:p>
        </p:txBody>
      </p:sp>
      <p:sp>
        <p:nvSpPr>
          <p:cNvPr id="3" name="Content Placeholder 2"/>
          <p:cNvSpPr>
            <a:spLocks noGrp="1"/>
          </p:cNvSpPr>
          <p:nvPr>
            <p:ph idx="1"/>
          </p:nvPr>
        </p:nvSpPr>
        <p:spPr>
          <a:xfrm>
            <a:off x="1065214" y="1408670"/>
            <a:ext cx="10058400" cy="4573030"/>
          </a:xfrm>
        </p:spPr>
        <p:txBody>
          <a:bodyPr>
            <a:normAutofit fontScale="55000" lnSpcReduction="20000"/>
          </a:bodyPr>
          <a:lstStyle/>
          <a:p>
            <a:pPr marL="265176" indent="-265176">
              <a:buNone/>
              <a:defRPr/>
            </a:pPr>
            <a:endParaRPr lang="en-US" dirty="0"/>
          </a:p>
          <a:p>
            <a:pPr marL="265176" indent="-265176">
              <a:buFont typeface="Wingdings 2"/>
              <a:buChar char=""/>
              <a:defRPr/>
            </a:pPr>
            <a:r>
              <a:rPr lang="en-US" sz="3200" dirty="0" smtClean="0"/>
              <a:t>Reread your thesis and state in a sentence </a:t>
            </a:r>
            <a:r>
              <a:rPr lang="en-US" sz="3200" dirty="0"/>
              <a:t>one </a:t>
            </a:r>
            <a:r>
              <a:rPr lang="en-US" sz="3200" dirty="0" smtClean="0"/>
              <a:t>role food plays in a person’s life. </a:t>
            </a:r>
            <a:r>
              <a:rPr lang="en-US" sz="3200" dirty="0"/>
              <a:t>This reason will be your topic sentence. </a:t>
            </a:r>
          </a:p>
          <a:p>
            <a:pPr marL="265176" indent="-265176">
              <a:buFont typeface="Wingdings 2"/>
              <a:buChar char=""/>
              <a:defRPr/>
            </a:pPr>
            <a:endParaRPr lang="en-US" sz="3200" dirty="0"/>
          </a:p>
          <a:p>
            <a:pPr marL="265176" indent="-265176">
              <a:buFont typeface="Wingdings 2"/>
              <a:buChar char=""/>
              <a:defRPr/>
            </a:pPr>
            <a:r>
              <a:rPr lang="en-US" sz="3200" dirty="0"/>
              <a:t>For the next four minutes, support your reason using one specific example. Consider using and then </a:t>
            </a:r>
            <a:r>
              <a:rPr lang="en-US" sz="3200" u="sng" dirty="0"/>
              <a:t>explaining</a:t>
            </a:r>
            <a:r>
              <a:rPr lang="en-US" sz="3200" dirty="0"/>
              <a:t>: </a:t>
            </a:r>
          </a:p>
          <a:p>
            <a:pPr marL="785876" lvl="2" indent="-265176">
              <a:buFont typeface="Wingdings 2"/>
              <a:buChar char=""/>
              <a:defRPr/>
            </a:pPr>
            <a:r>
              <a:rPr lang="en-US" sz="3200" dirty="0"/>
              <a:t>A fact or </a:t>
            </a:r>
            <a:r>
              <a:rPr lang="en-US" sz="3200" dirty="0" smtClean="0"/>
              <a:t>anecdote (story) from a text you’ve read</a:t>
            </a:r>
            <a:endParaRPr lang="en-US" sz="3200" dirty="0"/>
          </a:p>
          <a:p>
            <a:pPr marL="785876" lvl="2" indent="-265176">
              <a:buFont typeface="Wingdings 2"/>
              <a:buChar char=""/>
              <a:defRPr/>
            </a:pPr>
            <a:r>
              <a:rPr lang="en-US" sz="3200" dirty="0"/>
              <a:t>A fiction example (movie, TV show, or book)</a:t>
            </a:r>
          </a:p>
          <a:p>
            <a:pPr marL="785876" lvl="2" indent="-265176">
              <a:buFont typeface="Wingdings 2"/>
              <a:buChar char=""/>
              <a:defRPr/>
            </a:pPr>
            <a:r>
              <a:rPr lang="en-US" sz="3200" dirty="0"/>
              <a:t>A real life example</a:t>
            </a:r>
          </a:p>
          <a:p>
            <a:pPr marL="785876" lvl="2" indent="-265176">
              <a:buFont typeface="Wingdings 2"/>
              <a:buChar char=""/>
              <a:defRPr/>
            </a:pPr>
            <a:r>
              <a:rPr lang="en-US" sz="3200" dirty="0"/>
              <a:t>An analogy</a:t>
            </a:r>
          </a:p>
          <a:p>
            <a:pPr marL="785876" lvl="2" indent="-265176">
              <a:buFont typeface="Wingdings 2"/>
              <a:buChar char=""/>
              <a:defRPr/>
            </a:pPr>
            <a:r>
              <a:rPr lang="en-US" sz="3200" dirty="0" smtClean="0"/>
              <a:t>A historical or religious reference</a:t>
            </a:r>
            <a:endParaRPr lang="en-US" sz="3200" dirty="0"/>
          </a:p>
          <a:p>
            <a:pPr marL="265176" indent="-265176">
              <a:buFont typeface="Wingdings 2"/>
              <a:buChar char=""/>
              <a:defRPr/>
            </a:pPr>
            <a:r>
              <a:rPr lang="en-US" sz="3200" dirty="0"/>
              <a:t>Remember to end this paragraph with a sentence that connects back to your thesis.</a:t>
            </a:r>
          </a:p>
        </p:txBody>
      </p:sp>
    </p:spTree>
    <p:extLst>
      <p:ext uri="{BB962C8B-B14F-4D97-AF65-F5344CB8AC3E}">
        <p14:creationId xmlns:p14="http://schemas.microsoft.com/office/powerpoint/2010/main" val="17586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Take a breath and indent your next paragraph.</a:t>
            </a:r>
            <a:br>
              <a:rPr lang="en-US" dirty="0"/>
            </a:br>
            <a:endParaRPr lang="en-US" dirty="0"/>
          </a:p>
        </p:txBody>
      </p:sp>
      <p:sp>
        <p:nvSpPr>
          <p:cNvPr id="3" name="Content Placeholder 2"/>
          <p:cNvSpPr>
            <a:spLocks noGrp="1"/>
          </p:cNvSpPr>
          <p:nvPr>
            <p:ph idx="1"/>
          </p:nvPr>
        </p:nvSpPr>
        <p:spPr>
          <a:xfrm>
            <a:off x="1065214" y="1260389"/>
            <a:ext cx="10058400" cy="4721311"/>
          </a:xfrm>
        </p:spPr>
        <p:txBody>
          <a:bodyPr>
            <a:normAutofit fontScale="85000" lnSpcReduction="20000"/>
          </a:bodyPr>
          <a:lstStyle/>
          <a:p>
            <a:pPr marL="265176" indent="-265176">
              <a:buNone/>
              <a:defRPr/>
            </a:pPr>
            <a:endParaRPr lang="en-US" sz="2200" dirty="0"/>
          </a:p>
          <a:p>
            <a:pPr marL="265176" indent="-265176">
              <a:buFont typeface="Wingdings 2"/>
              <a:buChar char=""/>
              <a:defRPr/>
            </a:pPr>
            <a:r>
              <a:rPr lang="en-US" sz="2200" dirty="0" smtClean="0"/>
              <a:t>Reread your </a:t>
            </a:r>
            <a:r>
              <a:rPr lang="en-US" sz="2200" dirty="0"/>
              <a:t>thesis </a:t>
            </a:r>
            <a:r>
              <a:rPr lang="en-US" sz="2200" dirty="0" smtClean="0"/>
              <a:t>statement and write the second role food could play in a person’s life. </a:t>
            </a:r>
            <a:r>
              <a:rPr lang="en-US" sz="2200" dirty="0"/>
              <a:t>This reason will be your topic sentence. </a:t>
            </a:r>
          </a:p>
          <a:p>
            <a:pPr marL="265176" indent="-265176">
              <a:buFont typeface="Wingdings 2"/>
              <a:buChar char=""/>
              <a:defRPr/>
            </a:pPr>
            <a:endParaRPr lang="en-US" sz="2200" dirty="0"/>
          </a:p>
          <a:p>
            <a:pPr marL="265176" indent="-265176">
              <a:buFont typeface="Wingdings 2"/>
              <a:buChar char=""/>
              <a:defRPr/>
            </a:pPr>
            <a:r>
              <a:rPr lang="en-US" sz="2200" dirty="0"/>
              <a:t>For the next four minutes, support your reason using one specific example. Consider using and then explaining: </a:t>
            </a:r>
          </a:p>
          <a:p>
            <a:pPr marL="785876" lvl="2" indent="-265176">
              <a:buFont typeface="Wingdings 2"/>
              <a:buChar char=""/>
              <a:defRPr/>
            </a:pPr>
            <a:r>
              <a:rPr lang="en-US" dirty="0"/>
              <a:t>A fact or anecdote (story) from a text you’ve read</a:t>
            </a:r>
          </a:p>
          <a:p>
            <a:pPr marL="785876" lvl="2" indent="-265176">
              <a:buFont typeface="Wingdings 2"/>
              <a:buChar char=""/>
              <a:defRPr/>
            </a:pPr>
            <a:r>
              <a:rPr lang="en-US" dirty="0"/>
              <a:t>A fiction example (movie, TV show, or book)</a:t>
            </a:r>
          </a:p>
          <a:p>
            <a:pPr marL="785876" lvl="2" indent="-265176">
              <a:buFont typeface="Wingdings 2"/>
              <a:buChar char=""/>
              <a:defRPr/>
            </a:pPr>
            <a:r>
              <a:rPr lang="en-US" dirty="0"/>
              <a:t>A real life example</a:t>
            </a:r>
          </a:p>
          <a:p>
            <a:pPr marL="785876" lvl="2" indent="-265176">
              <a:buFont typeface="Wingdings 2"/>
              <a:buChar char=""/>
              <a:defRPr/>
            </a:pPr>
            <a:r>
              <a:rPr lang="en-US" dirty="0"/>
              <a:t>An analogy</a:t>
            </a:r>
          </a:p>
          <a:p>
            <a:pPr marL="785876" lvl="2" indent="-265176">
              <a:buFont typeface="Wingdings 2"/>
              <a:buChar char=""/>
              <a:defRPr/>
            </a:pPr>
            <a:r>
              <a:rPr lang="en-US" dirty="0"/>
              <a:t>A historical or religious reference</a:t>
            </a:r>
          </a:p>
          <a:p>
            <a:pPr marL="520700" lvl="2" indent="0">
              <a:buNone/>
              <a:defRPr/>
            </a:pPr>
            <a:endParaRPr lang="en-US" dirty="0"/>
          </a:p>
          <a:p>
            <a:pPr marL="265176" indent="-265176">
              <a:buFont typeface="Wingdings 2"/>
              <a:buChar char=""/>
              <a:defRPr/>
            </a:pPr>
            <a:r>
              <a:rPr lang="en-US" sz="2200" dirty="0"/>
              <a:t>Remember to end this paragraph with a sentence that connects back to your thesis.</a:t>
            </a:r>
          </a:p>
          <a:p>
            <a:endParaRPr lang="en-US" dirty="0"/>
          </a:p>
        </p:txBody>
      </p:sp>
    </p:spTree>
    <p:extLst>
      <p:ext uri="{BB962C8B-B14F-4D97-AF65-F5344CB8AC3E}">
        <p14:creationId xmlns:p14="http://schemas.microsoft.com/office/powerpoint/2010/main" val="194861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Take a breath and indent your next paragraph.</a:t>
            </a:r>
            <a:br>
              <a:rPr lang="en-US" dirty="0"/>
            </a:br>
            <a:endParaRPr lang="en-US" dirty="0"/>
          </a:p>
        </p:txBody>
      </p:sp>
      <p:sp>
        <p:nvSpPr>
          <p:cNvPr id="3" name="Content Placeholder 2"/>
          <p:cNvSpPr>
            <a:spLocks noGrp="1"/>
          </p:cNvSpPr>
          <p:nvPr>
            <p:ph idx="1"/>
          </p:nvPr>
        </p:nvSpPr>
        <p:spPr/>
        <p:txBody>
          <a:bodyPr/>
          <a:lstStyle/>
          <a:p>
            <a:r>
              <a:rPr lang="en-US" dirty="0"/>
              <a:t>In the next two minutes, end your essay by answering the question “so what?” - show your readers why this essay is important and </a:t>
            </a:r>
            <a:r>
              <a:rPr lang="en-US" dirty="0" smtClean="0"/>
              <a:t>meaningful (ask yourself:  why are the roles food play important?). </a:t>
            </a:r>
            <a:r>
              <a:rPr lang="en-US" dirty="0"/>
              <a:t>Remember to connect to your thesis!</a:t>
            </a:r>
          </a:p>
          <a:p>
            <a:endParaRPr lang="en-US" dirty="0"/>
          </a:p>
        </p:txBody>
      </p:sp>
    </p:spTree>
    <p:extLst>
      <p:ext uri="{BB962C8B-B14F-4D97-AF65-F5344CB8AC3E}">
        <p14:creationId xmlns:p14="http://schemas.microsoft.com/office/powerpoint/2010/main" val="152672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Step!</a:t>
            </a:r>
          </a:p>
        </p:txBody>
      </p:sp>
      <p:sp>
        <p:nvSpPr>
          <p:cNvPr id="3" name="Content Placeholder 2"/>
          <p:cNvSpPr>
            <a:spLocks noGrp="1"/>
          </p:cNvSpPr>
          <p:nvPr>
            <p:ph idx="1"/>
          </p:nvPr>
        </p:nvSpPr>
        <p:spPr/>
        <p:txBody>
          <a:bodyPr/>
          <a:lstStyle/>
          <a:p>
            <a:r>
              <a:rPr lang="en-US" dirty="0"/>
              <a:t>Take three minutes to edit and revise your paper. Follow these steps:</a:t>
            </a:r>
          </a:p>
          <a:p>
            <a:pPr lvl="1"/>
            <a:r>
              <a:rPr lang="en-US" dirty="0"/>
              <a:t>Carefully and slowly re-read what you wrote.</a:t>
            </a:r>
          </a:p>
          <a:p>
            <a:pPr lvl="1"/>
            <a:r>
              <a:rPr lang="en-US" dirty="0"/>
              <a:t>Re-write sentences or add/delete words to make sure your point is clear.</a:t>
            </a:r>
          </a:p>
          <a:p>
            <a:pPr lvl="1"/>
            <a:r>
              <a:rPr lang="en-US" dirty="0"/>
              <a:t>Add meaningful transitions at the beginning of your paragraphs (for example, in addition, similarly</a:t>
            </a:r>
            <a:r>
              <a:rPr lang="en-US" dirty="0" smtClean="0"/>
              <a:t>) See the transition word list in your Close Reading Toolkit packet with the blue cover!</a:t>
            </a:r>
            <a:endParaRPr lang="en-US" dirty="0"/>
          </a:p>
          <a:p>
            <a:endParaRPr lang="en-US" dirty="0"/>
          </a:p>
        </p:txBody>
      </p:sp>
    </p:spTree>
    <p:extLst>
      <p:ext uri="{BB962C8B-B14F-4D97-AF65-F5344CB8AC3E}">
        <p14:creationId xmlns:p14="http://schemas.microsoft.com/office/powerpoint/2010/main" val="22529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Block 2 Voc. 3 review and annotate of Ch.1">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Block 2 Voc. 3 review and annotate of Ch.1</Template>
  <TotalTime>0</TotalTime>
  <Words>1227</Words>
  <Application>Microsoft Office PowerPoint</Application>
  <PresentationFormat>Custom</PresentationFormat>
  <Paragraphs>112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Block 2 Voc. 3 review and annotate of Ch.1</vt:lpstr>
      <vt:lpstr>Tuesday, 10.11 and Wednesday, 10.12</vt:lpstr>
      <vt:lpstr>TODAY’S AGENDA</vt:lpstr>
      <vt:lpstr>The 15 Minute Essay: The Role of Food </vt:lpstr>
      <vt:lpstr>Your task today:</vt:lpstr>
      <vt:lpstr>Prompt:  Write an essay explaining the roles that food play in our lives. </vt:lpstr>
      <vt:lpstr>Take a breath and indent your next paragraph. </vt:lpstr>
      <vt:lpstr>Take a breath and indent your next paragraph. </vt:lpstr>
      <vt:lpstr>Take a breath and indent your next paragraph. </vt:lpstr>
      <vt:lpstr>Final Step!</vt:lpstr>
      <vt:lpstr>DO NOW:  MAIN IDEA NOTES</vt:lpstr>
      <vt:lpstr>Determining Main Idea   </vt:lpstr>
      <vt:lpstr>Examples of Main Idea in texts</vt:lpstr>
      <vt:lpstr>Goldilocks – remember her?</vt:lpstr>
      <vt:lpstr>Categorizing to find main idea</vt:lpstr>
      <vt:lpstr>Categorizing to find main idea</vt:lpstr>
      <vt:lpstr>Possible categories include . . . </vt:lpstr>
      <vt:lpstr>Practice Paragraph #1</vt:lpstr>
      <vt:lpstr>Practice Paragraph #2</vt:lpstr>
      <vt:lpstr>Main Idea/Details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2013-10-07T20:38:08Z</dcterms:created>
  <dcterms:modified xsi:type="dcterms:W3CDTF">2016-10-11T16:01:44Z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