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7" r:id="rId7"/>
    <p:sldId id="268" r:id="rId8"/>
    <p:sldId id="257" r:id="rId9"/>
    <p:sldId id="258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5643DB-2E6F-4182-A995-5093B6E691B5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643DB-2E6F-4182-A995-5093B6E691B5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45643DB-2E6F-4182-A995-5093B6E691B5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643DB-2E6F-4182-A995-5093B6E691B5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5643DB-2E6F-4182-A995-5093B6E691B5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643DB-2E6F-4182-A995-5093B6E691B5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643DB-2E6F-4182-A995-5093B6E691B5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643DB-2E6F-4182-A995-5093B6E691B5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5643DB-2E6F-4182-A995-5093B6E691B5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643DB-2E6F-4182-A995-5093B6E691B5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643DB-2E6F-4182-A995-5093B6E691B5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45643DB-2E6F-4182-A995-5093B6E691B5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16BC5B1-719F-4498-8E98-242278093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OER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Tuesday, 11.1 and Wednesday, 11.2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Cite </a:t>
            </a:r>
            <a:r>
              <a:rPr lang="en-US" sz="2800" dirty="0" smtClean="0"/>
              <a:t>(use a specific quote)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quotation from text</a:t>
            </a:r>
          </a:p>
          <a:p>
            <a:pPr lvl="1"/>
            <a:r>
              <a:rPr lang="en-US" dirty="0" smtClean="0"/>
              <a:t>I should see quotation marks and a page number!</a:t>
            </a:r>
          </a:p>
          <a:p>
            <a:r>
              <a:rPr lang="en-US" dirty="0" smtClean="0"/>
              <a:t>Connected to answer</a:t>
            </a:r>
          </a:p>
          <a:p>
            <a:r>
              <a:rPr lang="en-US" dirty="0" smtClean="0"/>
              <a:t>Embedded when possible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Explain/expand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and expand how your evidence proves your answer by drawing a conclusion/making an inference</a:t>
            </a:r>
          </a:p>
          <a:p>
            <a:r>
              <a:rPr lang="en-US" dirty="0" smtClean="0"/>
              <a:t>Pretend your reader doesn’t “get it”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772400" cy="484632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The grader is asking himself:  Did the writer answer the question?</a:t>
            </a:r>
            <a:endParaRPr lang="en-US" dirty="0"/>
          </a:p>
          <a:p>
            <a:pPr lvl="0"/>
            <a:r>
              <a:rPr lang="en-US" b="1" dirty="0"/>
              <a:t>If you are answering a “How” question, answer with “by”  </a:t>
            </a:r>
            <a:endParaRPr lang="en-US" b="1" dirty="0" smtClean="0"/>
          </a:p>
          <a:p>
            <a:pPr lvl="1"/>
            <a:r>
              <a:rPr lang="en-US" sz="2400" b="1" dirty="0" smtClean="0"/>
              <a:t>Ex</a:t>
            </a:r>
            <a:r>
              <a:rPr lang="en-US" sz="2400" b="1" dirty="0"/>
              <a:t>:  How is the conflict resolved?  Answer:  The conflict is resolved </a:t>
            </a:r>
            <a:r>
              <a:rPr lang="en-US" sz="2400" b="1" i="1" dirty="0"/>
              <a:t>by</a:t>
            </a:r>
            <a:r>
              <a:rPr lang="en-US" sz="2400" b="1" dirty="0"/>
              <a:t>…</a:t>
            </a:r>
            <a:endParaRPr lang="en-US" sz="2400" dirty="0"/>
          </a:p>
          <a:p>
            <a:pPr lvl="0"/>
            <a:r>
              <a:rPr lang="en-US" b="1" dirty="0"/>
              <a:t>If you are answering a “Why” question, answer with “because”  </a:t>
            </a:r>
            <a:endParaRPr lang="en-US" b="1" dirty="0" smtClean="0"/>
          </a:p>
          <a:p>
            <a:pPr lvl="1"/>
            <a:r>
              <a:rPr lang="en-US" b="1" dirty="0" smtClean="0"/>
              <a:t>Ex</a:t>
            </a:r>
            <a:r>
              <a:rPr lang="en-US" b="1" dirty="0"/>
              <a:t>:  Why does James have the conflict?  Answer:  James has the conflict </a:t>
            </a:r>
            <a:r>
              <a:rPr lang="en-US" b="1" i="1" dirty="0"/>
              <a:t>because</a:t>
            </a:r>
            <a:r>
              <a:rPr lang="en-US" b="1" dirty="0"/>
              <a:t> . . . </a:t>
            </a:r>
            <a:endParaRPr lang="en-US" dirty="0"/>
          </a:p>
          <a:p>
            <a:pPr lvl="0"/>
            <a:r>
              <a:rPr lang="en-US" b="1" dirty="0"/>
              <a:t>Choose evidence wisely; make sure you have something to say about your quote </a:t>
            </a:r>
            <a:r>
              <a:rPr lang="en-US" b="1" dirty="0" smtClean="0"/>
              <a:t>choice.</a:t>
            </a:r>
            <a:endParaRPr lang="en-US" dirty="0"/>
          </a:p>
          <a:p>
            <a:pPr lvl="0"/>
            <a:r>
              <a:rPr lang="en-US" b="1" dirty="0"/>
              <a:t>The ‘E’ portion comes from your head!  You cannot find it in the text</a:t>
            </a:r>
            <a:r>
              <a:rPr lang="en-US" b="1" dirty="0" smtClean="0"/>
              <a:t>.  Look at your quote and ask yourself:  So what?  Who cares?  Why does this matter?</a:t>
            </a:r>
          </a:p>
          <a:p>
            <a:r>
              <a:rPr lang="en-US" b="1" dirty="0"/>
              <a:t>Your answer should be no longer than 4 sentences (1 ‘A’, 1 ‘C’, 1-2 ‘E’)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1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Today‘s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Stamp/Review Roots List 6</a:t>
            </a:r>
          </a:p>
          <a:p>
            <a:r>
              <a:rPr lang="en-US" dirty="0" smtClean="0"/>
              <a:t>15 minute essay</a:t>
            </a:r>
          </a:p>
          <a:p>
            <a:r>
              <a:rPr lang="en-US" dirty="0" smtClean="0"/>
              <a:t>Introduction of ACE Method</a:t>
            </a:r>
          </a:p>
          <a:p>
            <a:pPr lvl="1"/>
            <a:r>
              <a:rPr lang="en-US" dirty="0" smtClean="0"/>
              <a:t>Sample essays for labeling and scoring</a:t>
            </a:r>
          </a:p>
          <a:p>
            <a:pPr lvl="1"/>
            <a:r>
              <a:rPr lang="en-US" dirty="0" smtClean="0"/>
              <a:t>Backwards planning</a:t>
            </a:r>
          </a:p>
          <a:p>
            <a:pPr lvl="1"/>
            <a:r>
              <a:rPr lang="en-US" dirty="0" smtClean="0"/>
              <a:t>Writing of single selection OER</a:t>
            </a:r>
          </a:p>
          <a:p>
            <a:pPr marL="292608" lvl="1" indent="0">
              <a:buNone/>
            </a:pPr>
            <a:endParaRPr lang="en-US" dirty="0" smtClean="0"/>
          </a:p>
          <a:p>
            <a:pPr marL="292608" lvl="1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Have SSR books with you in class Thursday/Friday!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239000" cy="1143000"/>
          </a:xfrm>
        </p:spPr>
        <p:txBody>
          <a:bodyPr>
            <a:noAutofit/>
          </a:bodyPr>
          <a:lstStyle/>
          <a:p>
            <a:r>
              <a:rPr lang="en-US" sz="2400" dirty="0"/>
              <a:t>Prompt: </a:t>
            </a:r>
            <a:br>
              <a:rPr lang="en-US" sz="2400" dirty="0"/>
            </a:br>
            <a:r>
              <a:rPr lang="en-US" sz="2400" dirty="0"/>
              <a:t>Write an essay </a:t>
            </a:r>
            <a:r>
              <a:rPr lang="en-US" sz="2400" dirty="0" smtClean="0"/>
              <a:t>explaining why it is sometimes necessary to take a chance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239000" cy="4846320"/>
          </a:xfrm>
        </p:spPr>
        <p:txBody>
          <a:bodyPr/>
          <a:lstStyle/>
          <a:p>
            <a:r>
              <a:rPr lang="en-US" dirty="0"/>
              <a:t>For the next two minutes, write </a:t>
            </a:r>
            <a:r>
              <a:rPr lang="en-US" u="sng" dirty="0"/>
              <a:t>one</a:t>
            </a:r>
            <a:r>
              <a:rPr lang="en-US" dirty="0"/>
              <a:t> sentence stating </a:t>
            </a:r>
            <a:r>
              <a:rPr lang="en-US" dirty="0" smtClean="0"/>
              <a:t>why it is necessary to take a chance.  This </a:t>
            </a:r>
            <a:r>
              <a:rPr lang="en-US" dirty="0"/>
              <a:t>can be your first sentence (thesis statement).</a:t>
            </a:r>
          </a:p>
          <a:p>
            <a:r>
              <a:rPr lang="en-US" dirty="0"/>
              <a:t>Hint: Use the language of the prompt to write your complete </a:t>
            </a:r>
            <a:r>
              <a:rPr lang="en-US" dirty="0" smtClean="0"/>
              <a:t>sentence.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8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65176" indent="-265176">
              <a:buFont typeface="Wingdings 2"/>
              <a:buChar char=""/>
              <a:defRPr/>
            </a:pPr>
            <a:r>
              <a:rPr lang="en-US" dirty="0"/>
              <a:t>Take a breath and indent.</a:t>
            </a:r>
          </a:p>
          <a:p>
            <a:pPr marL="265176" indent="-265176">
              <a:buNone/>
              <a:defRPr/>
            </a:pPr>
            <a:endParaRPr lang="en-US" dirty="0"/>
          </a:p>
          <a:p>
            <a:pPr marL="265176" indent="-265176">
              <a:buFont typeface="Wingdings 2"/>
              <a:buChar char=""/>
              <a:defRPr/>
            </a:pPr>
            <a:r>
              <a:rPr lang="en-US" dirty="0"/>
              <a:t>Think of one reason </a:t>
            </a:r>
            <a:r>
              <a:rPr lang="en-US" dirty="0" smtClean="0"/>
              <a:t>why it is important to take a chance (see </a:t>
            </a:r>
            <a:r>
              <a:rPr lang="en-US" dirty="0"/>
              <a:t>your thesis statement). This reason will be your topic sentence. </a:t>
            </a:r>
          </a:p>
          <a:p>
            <a:pPr marL="265176" indent="-265176">
              <a:buFont typeface="Wingdings 2"/>
              <a:buChar char=""/>
              <a:defRPr/>
            </a:pPr>
            <a:endParaRPr lang="en-US" dirty="0"/>
          </a:p>
          <a:p>
            <a:pPr marL="265176" indent="-265176">
              <a:buFont typeface="Wingdings 2"/>
              <a:buChar char=""/>
              <a:defRPr/>
            </a:pPr>
            <a:r>
              <a:rPr lang="en-US" dirty="0"/>
              <a:t>For the next four minutes, support your reason using one specific example. Consider using and then explaining: </a:t>
            </a:r>
          </a:p>
          <a:p>
            <a:pPr marL="785876" lvl="2" indent="-265176">
              <a:buFont typeface="Wingdings 2"/>
              <a:buChar char=""/>
              <a:defRPr/>
            </a:pPr>
            <a:r>
              <a:rPr lang="en-US" dirty="0"/>
              <a:t>A fact or anecdote from </a:t>
            </a:r>
            <a:r>
              <a:rPr lang="en-US" dirty="0" smtClean="0"/>
              <a:t>a nonfiction text you’ve read</a:t>
            </a:r>
            <a:endParaRPr lang="en-US" dirty="0"/>
          </a:p>
          <a:p>
            <a:pPr marL="785876" lvl="2" indent="-265176">
              <a:buFont typeface="Wingdings 2"/>
              <a:buChar char=""/>
              <a:defRPr/>
            </a:pPr>
            <a:r>
              <a:rPr lang="en-US" dirty="0"/>
              <a:t>A fiction example (movie, TV show, or book)</a:t>
            </a:r>
          </a:p>
          <a:p>
            <a:pPr marL="785876" lvl="2" indent="-265176">
              <a:buFont typeface="Wingdings 2"/>
              <a:buChar char=""/>
              <a:defRPr/>
            </a:pPr>
            <a:r>
              <a:rPr lang="en-US" dirty="0"/>
              <a:t>A real life example</a:t>
            </a:r>
          </a:p>
          <a:p>
            <a:pPr marL="785876" lvl="2" indent="-265176">
              <a:buFont typeface="Wingdings 2"/>
              <a:buChar char=""/>
              <a:defRPr/>
            </a:pPr>
            <a:r>
              <a:rPr lang="en-US" dirty="0"/>
              <a:t>An </a:t>
            </a:r>
            <a:r>
              <a:rPr lang="en-US" dirty="0" smtClean="0"/>
              <a:t>analogy</a:t>
            </a:r>
          </a:p>
          <a:p>
            <a:pPr marL="785876" lvl="2" indent="-265176">
              <a:buFont typeface="Wingdings 2"/>
              <a:buChar char=""/>
              <a:defRPr/>
            </a:pPr>
            <a:r>
              <a:rPr lang="en-US" dirty="0" smtClean="0"/>
              <a:t>An historical or Biblical reference</a:t>
            </a:r>
            <a:endParaRPr lang="en-US" dirty="0"/>
          </a:p>
          <a:p>
            <a:pPr marL="785876" lvl="2" indent="-265176">
              <a:buFont typeface="Wingdings 2"/>
              <a:buChar char=""/>
              <a:defRPr/>
            </a:pPr>
            <a:endParaRPr lang="en-US" dirty="0"/>
          </a:p>
          <a:p>
            <a:pPr marL="265176" indent="-265176">
              <a:buFont typeface="Wingdings 2"/>
              <a:buChar char=""/>
              <a:defRPr/>
            </a:pPr>
            <a:r>
              <a:rPr lang="en-US" dirty="0"/>
              <a:t>Remember to end this paragraph with a sentence that connects back to your thesis.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8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65176" indent="-265176">
              <a:buFont typeface="Wingdings 2"/>
              <a:buChar char=""/>
              <a:defRPr/>
            </a:pPr>
            <a:r>
              <a:rPr lang="en-US" sz="2200" dirty="0"/>
              <a:t>Take a breath and indent.</a:t>
            </a:r>
          </a:p>
          <a:p>
            <a:pPr marL="265176" indent="-265176">
              <a:buNone/>
              <a:defRPr/>
            </a:pPr>
            <a:endParaRPr lang="en-US" sz="2200" dirty="0"/>
          </a:p>
          <a:p>
            <a:pPr marL="265176" indent="-265176">
              <a:buFont typeface="Wingdings 2"/>
              <a:buChar char=""/>
              <a:defRPr/>
            </a:pPr>
            <a:r>
              <a:rPr lang="en-US" sz="2200" dirty="0"/>
              <a:t>Think of a second reason </a:t>
            </a:r>
            <a:r>
              <a:rPr lang="en-US" sz="2200" dirty="0" smtClean="0"/>
              <a:t>why it is important to take a chance (</a:t>
            </a:r>
            <a:r>
              <a:rPr lang="en-US" sz="2200" dirty="0"/>
              <a:t>see your thesis statement). This reason will be your topic sentence. </a:t>
            </a:r>
          </a:p>
          <a:p>
            <a:pPr marL="265176" indent="-265176">
              <a:buFont typeface="Wingdings 2"/>
              <a:buChar char=""/>
              <a:defRPr/>
            </a:pPr>
            <a:endParaRPr lang="en-US" sz="2200" dirty="0"/>
          </a:p>
          <a:p>
            <a:pPr marL="265176" indent="-265176">
              <a:buFont typeface="Wingdings 2"/>
              <a:buChar char=""/>
              <a:defRPr/>
            </a:pPr>
            <a:r>
              <a:rPr lang="en-US" sz="2200" dirty="0"/>
              <a:t>For the next four minutes, support your reason using one specific example. Consider using and then explaining: </a:t>
            </a:r>
          </a:p>
          <a:p>
            <a:pPr marL="785876" lvl="2" indent="-265176">
              <a:buFont typeface="Wingdings 2"/>
              <a:buChar char=""/>
              <a:defRPr/>
            </a:pPr>
            <a:r>
              <a:rPr lang="en-US" sz="1600" dirty="0"/>
              <a:t>A fact or anecdote from </a:t>
            </a:r>
            <a:r>
              <a:rPr lang="en-US" sz="1600" dirty="0" smtClean="0"/>
              <a:t>nonfiction text you’ve read</a:t>
            </a:r>
            <a:endParaRPr lang="en-US" sz="1600" dirty="0"/>
          </a:p>
          <a:p>
            <a:pPr marL="785876" lvl="2" indent="-265176">
              <a:buFont typeface="Wingdings 2"/>
              <a:buChar char=""/>
              <a:defRPr/>
            </a:pPr>
            <a:r>
              <a:rPr lang="en-US" sz="1600" dirty="0"/>
              <a:t>A fiction example (movie, TV show, or book)</a:t>
            </a:r>
          </a:p>
          <a:p>
            <a:pPr marL="785876" lvl="2" indent="-265176">
              <a:buFont typeface="Wingdings 2"/>
              <a:buChar char=""/>
              <a:defRPr/>
            </a:pPr>
            <a:r>
              <a:rPr lang="en-US" sz="1600" dirty="0"/>
              <a:t>A real life example</a:t>
            </a:r>
          </a:p>
          <a:p>
            <a:pPr marL="785876" lvl="2" indent="-265176">
              <a:buFont typeface="Wingdings 2"/>
              <a:buChar char=""/>
              <a:defRPr/>
            </a:pPr>
            <a:r>
              <a:rPr lang="en-US" sz="1600" dirty="0"/>
              <a:t>An analogy</a:t>
            </a:r>
          </a:p>
          <a:p>
            <a:pPr marL="785876" lvl="2" indent="-265176">
              <a:buFont typeface="Wingdings 2"/>
              <a:buChar char=""/>
              <a:defRPr/>
            </a:pPr>
            <a:r>
              <a:rPr lang="en-US" sz="1700" dirty="0"/>
              <a:t>An historical or Biblical reference</a:t>
            </a:r>
          </a:p>
          <a:p>
            <a:pPr marL="785876" lvl="2" indent="-265176">
              <a:buFont typeface="Wingdings 2"/>
              <a:buChar char=""/>
              <a:defRPr/>
            </a:pPr>
            <a:endParaRPr lang="en-US" dirty="0"/>
          </a:p>
          <a:p>
            <a:pPr marL="265176" indent="-265176">
              <a:buFont typeface="Wingdings 2"/>
              <a:buChar char=""/>
              <a:defRPr/>
            </a:pPr>
            <a:r>
              <a:rPr lang="en-US" sz="2200" dirty="0"/>
              <a:t>Remember to end this paragraph with a sentence that connects back to your thesis.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925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a breath and indent one more time.</a:t>
            </a:r>
          </a:p>
          <a:p>
            <a:endParaRPr lang="en-US" dirty="0"/>
          </a:p>
          <a:p>
            <a:r>
              <a:rPr lang="en-US" dirty="0"/>
              <a:t>In the next two minutes, end your essay by answering the question “so what?” - show your readers why this essay is important and meaningful. Remember to connect to your thesis!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63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Step!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three minutes to edit and revise your paper. Follow these steps:</a:t>
            </a:r>
          </a:p>
          <a:p>
            <a:pPr lvl="1"/>
            <a:r>
              <a:rPr lang="en-US" dirty="0"/>
              <a:t>Carefully and slowly re-read what you wrote.</a:t>
            </a:r>
          </a:p>
          <a:p>
            <a:pPr lvl="1"/>
            <a:r>
              <a:rPr lang="en-US" dirty="0"/>
              <a:t>Re-write sentences or add/delete words to make sure your point is clear.</a:t>
            </a:r>
          </a:p>
          <a:p>
            <a:pPr lvl="1"/>
            <a:r>
              <a:rPr lang="en-US" dirty="0"/>
              <a:t>Add meaningful transitions at the beginning of your paragraphs (for example, in addition, similarly)</a:t>
            </a:r>
          </a:p>
        </p:txBody>
      </p:sp>
    </p:spTree>
    <p:extLst>
      <p:ext uri="{BB962C8B-B14F-4D97-AF65-F5344CB8AC3E}">
        <p14:creationId xmlns:p14="http://schemas.microsoft.com/office/powerpoint/2010/main" val="3725156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Open-Ended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Questions</a:t>
            </a:r>
          </a:p>
          <a:p>
            <a:pPr lvl="1"/>
            <a:r>
              <a:rPr lang="en-US" dirty="0" smtClean="0"/>
              <a:t>Test comprehension of story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Not an assessment of how well you </a:t>
            </a:r>
            <a:r>
              <a:rPr lang="en-US" i="1" dirty="0" smtClean="0"/>
              <a:t>write</a:t>
            </a:r>
            <a:r>
              <a:rPr lang="en-US" dirty="0" smtClean="0"/>
              <a:t>; this is an assessment of how closely you </a:t>
            </a:r>
            <a:r>
              <a:rPr lang="en-US" i="1" dirty="0" smtClean="0"/>
              <a:t>read</a:t>
            </a:r>
            <a:endParaRPr lang="en-US" dirty="0" smtClean="0"/>
          </a:p>
          <a:p>
            <a:r>
              <a:rPr lang="en-US" dirty="0" smtClean="0"/>
              <a:t>Three sentences minimum for single selection</a:t>
            </a:r>
          </a:p>
          <a:p>
            <a:pPr lvl="1"/>
            <a:r>
              <a:rPr lang="en-US" b="1" dirty="0" smtClean="0"/>
              <a:t>A</a:t>
            </a:r>
            <a:r>
              <a:rPr lang="en-US" dirty="0" smtClean="0"/>
              <a:t>nswer</a:t>
            </a:r>
          </a:p>
          <a:p>
            <a:pPr lvl="1"/>
            <a:r>
              <a:rPr lang="en-US" b="1" dirty="0" smtClean="0"/>
              <a:t>C</a:t>
            </a:r>
            <a:r>
              <a:rPr lang="en-US" dirty="0" smtClean="0"/>
              <a:t>ite</a:t>
            </a:r>
          </a:p>
          <a:p>
            <a:pPr lvl="1"/>
            <a:r>
              <a:rPr lang="en-US" b="1" dirty="0" smtClean="0"/>
              <a:t>E</a:t>
            </a:r>
            <a:r>
              <a:rPr lang="en-US" dirty="0" smtClean="0"/>
              <a:t>xplain/Expand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question</a:t>
            </a:r>
          </a:p>
          <a:p>
            <a:r>
              <a:rPr lang="en-US" dirty="0" smtClean="0"/>
              <a:t>Use words from the prompt</a:t>
            </a:r>
          </a:p>
          <a:p>
            <a:r>
              <a:rPr lang="en-US" dirty="0" smtClean="0"/>
              <a:t>Don’t say:</a:t>
            </a:r>
          </a:p>
          <a:p>
            <a:pPr lvl="1"/>
            <a:r>
              <a:rPr lang="en-US" dirty="0" smtClean="0"/>
              <a:t>Yes,</a:t>
            </a:r>
          </a:p>
          <a:p>
            <a:pPr lvl="1"/>
            <a:r>
              <a:rPr lang="en-US" dirty="0" smtClean="0"/>
              <a:t>No, </a:t>
            </a:r>
          </a:p>
          <a:p>
            <a:pPr lvl="1"/>
            <a:r>
              <a:rPr lang="en-US" dirty="0" smtClean="0"/>
              <a:t>Well, </a:t>
            </a:r>
          </a:p>
          <a:p>
            <a:pPr lvl="1"/>
            <a:r>
              <a:rPr lang="en-US" dirty="0" smtClean="0"/>
              <a:t>I think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</TotalTime>
  <Words>652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OER Introduction</vt:lpstr>
      <vt:lpstr>Today‘s Agenda</vt:lpstr>
      <vt:lpstr>Prompt:  Write an essay explaining why it is sometimes necessary to take a chance</vt:lpstr>
      <vt:lpstr>PowerPoint Presentation</vt:lpstr>
      <vt:lpstr>PowerPoint Presentation</vt:lpstr>
      <vt:lpstr>PowerPoint Presentation</vt:lpstr>
      <vt:lpstr>Final Step!</vt:lpstr>
      <vt:lpstr>Open-Ended Responses</vt:lpstr>
      <vt:lpstr>Answer</vt:lpstr>
      <vt:lpstr>Cite (use a specific quote)</vt:lpstr>
      <vt:lpstr>Explain/expand</vt:lpstr>
      <vt:lpstr>Reminders…</vt:lpstr>
    </vt:vector>
  </TitlesOfParts>
  <Company>Austin Independent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OER</dc:title>
  <dc:creator>Windows User</dc:creator>
  <cp:lastModifiedBy>Windows User</cp:lastModifiedBy>
  <cp:revision>4</cp:revision>
  <dcterms:created xsi:type="dcterms:W3CDTF">2013-06-14T16:20:44Z</dcterms:created>
  <dcterms:modified xsi:type="dcterms:W3CDTF">2016-10-31T12:42:12Z</dcterms:modified>
</cp:coreProperties>
</file>